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312" r:id="rId2"/>
    <p:sldId id="313" r:id="rId3"/>
    <p:sldId id="289" r:id="rId4"/>
    <p:sldId id="431" r:id="rId5"/>
    <p:sldId id="340" r:id="rId6"/>
    <p:sldId id="386" r:id="rId7"/>
    <p:sldId id="479" r:id="rId8"/>
    <p:sldId id="391" r:id="rId9"/>
    <p:sldId id="385" r:id="rId10"/>
    <p:sldId id="387" r:id="rId11"/>
    <p:sldId id="390" r:id="rId12"/>
    <p:sldId id="392" r:id="rId13"/>
    <p:sldId id="395" r:id="rId14"/>
    <p:sldId id="264" r:id="rId15"/>
    <p:sldId id="394" r:id="rId16"/>
    <p:sldId id="368" r:id="rId17"/>
    <p:sldId id="367" r:id="rId18"/>
    <p:sldId id="379" r:id="rId19"/>
    <p:sldId id="401" r:id="rId20"/>
    <p:sldId id="411" r:id="rId21"/>
    <p:sldId id="412" r:id="rId22"/>
    <p:sldId id="426" r:id="rId23"/>
    <p:sldId id="369" r:id="rId24"/>
    <p:sldId id="417" r:id="rId25"/>
    <p:sldId id="421" r:id="rId26"/>
    <p:sldId id="425" r:id="rId27"/>
    <p:sldId id="402" r:id="rId28"/>
    <p:sldId id="418" r:id="rId29"/>
    <p:sldId id="413" r:id="rId30"/>
    <p:sldId id="427" r:id="rId31"/>
    <p:sldId id="358" r:id="rId32"/>
    <p:sldId id="423" r:id="rId33"/>
    <p:sldId id="382" r:id="rId34"/>
    <p:sldId id="381" r:id="rId35"/>
    <p:sldId id="380" r:id="rId36"/>
    <p:sldId id="408" r:id="rId37"/>
    <p:sldId id="422" r:id="rId38"/>
    <p:sldId id="409" r:id="rId39"/>
    <p:sldId id="322" r:id="rId40"/>
    <p:sldId id="327" r:id="rId41"/>
    <p:sldId id="396" r:id="rId42"/>
    <p:sldId id="410" r:id="rId43"/>
    <p:sldId id="435" r:id="rId44"/>
    <p:sldId id="437" r:id="rId45"/>
    <p:sldId id="438" r:id="rId46"/>
    <p:sldId id="420" r:id="rId47"/>
    <p:sldId id="436" r:id="rId48"/>
    <p:sldId id="439" r:id="rId49"/>
    <p:sldId id="441" r:id="rId50"/>
    <p:sldId id="442" r:id="rId51"/>
    <p:sldId id="443" r:id="rId52"/>
    <p:sldId id="440" r:id="rId53"/>
    <p:sldId id="400" r:id="rId54"/>
    <p:sldId id="404" r:id="rId55"/>
    <p:sldId id="449" r:id="rId56"/>
    <p:sldId id="452" r:id="rId57"/>
    <p:sldId id="450" r:id="rId58"/>
    <p:sldId id="447" r:id="rId59"/>
    <p:sldId id="453" r:id="rId60"/>
    <p:sldId id="359" r:id="rId61"/>
    <p:sldId id="454" r:id="rId62"/>
    <p:sldId id="406" r:id="rId63"/>
    <p:sldId id="461" r:id="rId64"/>
    <p:sldId id="456" r:id="rId65"/>
    <p:sldId id="458" r:id="rId66"/>
    <p:sldId id="462" r:id="rId67"/>
    <p:sldId id="463" r:id="rId68"/>
    <p:sldId id="464" r:id="rId69"/>
    <p:sldId id="466" r:id="rId70"/>
    <p:sldId id="445" r:id="rId71"/>
    <p:sldId id="457" r:id="rId72"/>
    <p:sldId id="414" r:id="rId73"/>
    <p:sldId id="469" r:id="rId74"/>
    <p:sldId id="470" r:id="rId75"/>
    <p:sldId id="468" r:id="rId76"/>
    <p:sldId id="415" r:id="rId77"/>
    <p:sldId id="471" r:id="rId78"/>
    <p:sldId id="472" r:id="rId79"/>
    <p:sldId id="473" r:id="rId80"/>
    <p:sldId id="467" r:id="rId81"/>
    <p:sldId id="393" r:id="rId82"/>
    <p:sldId id="474" r:id="rId83"/>
    <p:sldId id="475" r:id="rId84"/>
    <p:sldId id="476" r:id="rId85"/>
    <p:sldId id="478" r:id="rId86"/>
    <p:sldId id="477" r:id="rId87"/>
    <p:sldId id="403" r:id="rId88"/>
    <p:sldId id="455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2"/>
    <p:restoredTop sz="94694"/>
  </p:normalViewPr>
  <p:slideViewPr>
    <p:cSldViewPr snapToGrid="0">
      <p:cViewPr varScale="1">
        <p:scale>
          <a:sx n="118" d="100"/>
          <a:sy n="118" d="100"/>
        </p:scale>
        <p:origin x="2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17413-DBAF-FC46-98E7-4DB40156C8B1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8DE6A-ED51-5B48-9FF4-0F7AC3886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985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80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7BA7-F787-1C62-AC69-5EFC783A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7EBB8-AFB0-DB76-ECA7-63F141510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6B86C-7FB3-B0AA-078E-5272B607B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F2749-4228-1E3F-B765-94403CAA81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573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F87C0-7BA3-6F38-2730-078122AEF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5A13B4-40A5-88BE-6488-5FABA8CD0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CC33E-9C96-89E9-FF62-5466F904E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B8A75-23BA-0625-AD92-B99806087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049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C4C61-704B-034C-CA60-2D374913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C41DC-B9CD-B1A7-98C9-041A2A7A8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ACB51-8583-9128-A14E-715AE51D9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BDB3-B9D3-E3D8-7ED2-D48CA15C7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482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EC35D-050F-33B8-0C19-FC98D3835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0F8E9F-CE4C-BB37-1024-FF3F48DC1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16701-0676-D09F-16D2-309947866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2F38-98C9-BB1F-D94A-C19B3552E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57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4934-BAD8-E03C-D8AA-0E3E3631A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8B89A-DF63-4DC6-B93C-6A630D41E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160B9-155F-0659-3462-7BC29BE58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9FA5C-B341-2AF2-F6CD-D1175A0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DBE5D-404A-FFBA-BD05-EC8F9E1D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70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C7D7-75AC-D836-0179-E15247F4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0AB70-9DE8-4178-28F6-4B4F01FCB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58FE3-7701-01D5-5353-BF11BE99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5465E-DA42-680F-DF15-136A8C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A4D03-911D-AA9B-9F9F-20172B40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15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26A84-5FCE-E5C2-636D-CC6817948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952CD-69DC-24AA-55AE-6F02167D7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D3796-35E0-0A72-A811-6F87C40F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FE8E-937E-135B-DA56-218FEE16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EAC12-FE74-EB03-2947-4E79EC8C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0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D54F-0F0C-D370-8C07-65A77288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F0F4E-B678-8FD4-1E87-630641C10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5A73A-322B-C9E0-9A36-F7C871BCA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55E87-21D0-D612-836A-6C29E004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156D9-6B04-C3EE-D979-5912C614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32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5B48-C1BD-213E-4005-30973172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7269B-3414-BCEC-4AD4-7C2481C54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9D96-F6DE-7ECC-7370-02A34849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59F6-94D8-1883-94CC-BA6721EF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4C62-9281-0819-08C2-99AABF0E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1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22AD-3278-5025-FCAB-91344FF5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84CC-75BE-2957-F023-5583EAA48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E387D-767B-3300-147D-71FA4F6D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C388D-E99E-8008-3EC3-049B97BB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98E7A-B472-AFAC-0853-2010BB5E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54689-A4A8-9B34-D823-BB01B4C9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80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264F-307E-17ED-8265-4958719D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17CE5-269E-B7FD-17AE-9DFD3353B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3B16C-2979-5B4B-889A-C8D492076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3E541-C943-B4D9-DBEA-9F02E5932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C01EC-ACC5-A258-C2C4-BD032672F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1406B-8D9B-497F-F50B-0BC6D4450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716714-E519-B63F-86CC-23A86422A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3942EA-A2D0-BDCF-1835-80B087EC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40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86C1-2CE2-3B89-49FE-E0819906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ED7C5-6ADE-2BBD-3809-44E24A56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0239C-9DD8-5CDD-4432-15CEB294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74A3C-A190-53FD-91AD-50D53661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7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2C88F-A9AA-F51F-F0A3-D79B92FF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D6A2-70E8-AB91-2446-6DBAD22C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A5430-50E8-997E-9073-A43A1886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04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92F5-64C8-F543-70B5-C53F9486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FEF7-44AD-0270-22D2-A3683B12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A1431-AF25-1B0F-CB23-B3A31246F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634C8-EF4B-914D-0509-EAF851D4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2258E-47E5-66C8-2C31-6B8D499E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E290F-FA58-C24D-2F3F-E3BA397A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5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3364-797E-E770-19B1-C1D25754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48EE4-D591-D149-C893-54D299A9F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B35A9-797F-D843-7E22-2E360DA9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54EE4-425E-CF06-EC6B-8E57CD14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1BA5E-F488-FADB-FA3E-FB605FF6A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57572-0DE4-DCE0-8692-C125A1A4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85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39A23-E197-8495-3E73-545E0D4A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5724E-0E69-C7D2-CC29-D13B3A1F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C67B2-55BE-2261-9E37-28F7822C1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55F25-733E-F842-A60D-1F402B79E0FE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1672-2D15-1359-D938-7B43D033F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57CA0-E905-790C-2B6A-F587886CF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0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tringr.tidyverse.org/" TargetMode="External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r4ds.had.co.nz/strings.html" TargetMode="External"/><Relationship Id="rId4" Type="http://schemas.openxmlformats.org/officeDocument/2006/relationships/hyperlink" Target="https://rstudio.github.io/cheatsheets/strings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stringr.tidyverse.org/" TargetMode="Externa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cheatsheets/lubridate.pdf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lubridate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r4ds.had.co.nz/dates-and-times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kcd.com/1179/" TargetMode="External"/><Relationship Id="rId5" Type="http://schemas.openxmlformats.org/officeDocument/2006/relationships/hyperlink" Target="https://en.wikipedia.org/wiki/ISO_8601" TargetMode="Externa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factors.html" TargetMode="External"/><Relationship Id="rId2" Type="http://schemas.openxmlformats.org/officeDocument/2006/relationships/hyperlink" Target="https://forcats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tidy-data.html" TargetMode="External"/><Relationship Id="rId2" Type="http://schemas.openxmlformats.org/officeDocument/2006/relationships/hyperlink" Target="http://www.jstatsoft.org/v59/i10/pap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blob/main/data-transformation.pdf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r4ds.hadley.nz/data-transform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reference/filter.html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dplyr.tidyverse.org/reference/arrang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plyr.tidyverse.org/reference/distinct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arrang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filte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distinc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distinc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distinc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an.r-project.org/web/packages/available_packages_by_dat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dplyr.tidyverse.org/reference/rename.html" TargetMode="External"/><Relationship Id="rId7" Type="http://schemas.openxmlformats.org/officeDocument/2006/relationships/image" Target="../media/image4.svg"/><Relationship Id="rId2" Type="http://schemas.openxmlformats.org/officeDocument/2006/relationships/hyperlink" Target="https://dplyr.tidyverse.org/reference/selec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dplyr.tidyverse.org/reference/summarise.html" TargetMode="External"/><Relationship Id="rId4" Type="http://schemas.openxmlformats.org/officeDocument/2006/relationships/hyperlink" Target="https://dplyr.tidyverse.org/reference/mutate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selec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selec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renam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mutat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studio/cheatsheets/blob/main/data-transformatio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atsoft.org/v59/i10/paper" TargetMode="External"/><Relationship Id="rId2" Type="http://schemas.openxmlformats.org/officeDocument/2006/relationships/hyperlink" Target="https://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83BB2-0098-DCEF-CB34-27565CC9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AF4D-3685-FAF2-2018-7109CAE3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8"/>
            <a:ext cx="5925989" cy="3167510"/>
          </a:xfrm>
        </p:spPr>
        <p:txBody>
          <a:bodyPr anchor="b">
            <a:normAutofit/>
          </a:bodyPr>
          <a:lstStyle/>
          <a:p>
            <a:pPr algn="r"/>
            <a:r>
              <a:rPr lang="en-GB" sz="8900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CC6AA-F002-C4C8-0A70-6656FA888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4582814"/>
            <a:ext cx="5925987" cy="1312657"/>
          </a:xfrm>
        </p:spPr>
        <p:txBody>
          <a:bodyPr anchor="t">
            <a:normAutofit/>
          </a:bodyPr>
          <a:lstStyle/>
          <a:p>
            <a:pPr algn="r"/>
            <a:r>
              <a:rPr lang="en-GB" dirty="0"/>
              <a:t>Barney Sanderson</a:t>
            </a:r>
          </a:p>
          <a:p>
            <a:pPr algn="r"/>
            <a:r>
              <a:rPr lang="en-GB" dirty="0"/>
              <a:t>November 24</a:t>
            </a:r>
          </a:p>
        </p:txBody>
      </p:sp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D230A309-08AD-BC19-3611-754B85C5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2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B7400-BB5B-2700-A99B-4FF18668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2DFD-C1B3-8051-9583-71631E7E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E9AC8-814B-EAEF-F68C-B1FEEA4F4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If a package is installed, functions from that package can be used without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library() </a:t>
            </a:r>
            <a:r>
              <a:rPr lang="en-GB" dirty="0">
                <a:cs typeface="Courier New" panose="02070309020205020404" pitchFamily="49" charset="0"/>
              </a:rPr>
              <a:t>call, via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>
                <a:cs typeface="Courier New" panose="02070309020205020404" pitchFamily="49" charset="0"/>
              </a:rPr>
              <a:t> operator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("2024-12-25")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package and function names separated by double colon :: 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name::function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8E33-2B86-4B7A-0E81-252A14B5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00D393-309A-E0B0-4CFB-C230F24D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6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F310-5EC8-00E8-1C6A-11A8C9D8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1AE1-9C2B-3085-FF3F-30B715BE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CBE2-3150-9DE5-19E3-BA08BD29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This course uses a set of packages named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Coherent set of tools for data manipulation and plotting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BC66B-B7CB-2318-E4F3-4F87AF01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B0AFF3A-BC5B-E462-1665-32E71F3F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Tidyverse">
            <a:extLst>
              <a:ext uri="{FF2B5EF4-FFF2-40B4-BE49-F238E27FC236}">
                <a16:creationId xmlns:a16="http://schemas.microsoft.com/office/drawing/2014/main" id="{67E6562B-24FF-4C07-9271-066B731F1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492" y="365125"/>
            <a:ext cx="2180504" cy="25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1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AB727-69FC-A270-7AF8-88C30DDF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4206A-8424-6951-0BAC-C7E9F46C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E908A-BB07-AFF4-2ECA-363F1FEA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9218" cy="4351338"/>
          </a:xfrm>
        </p:spPr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Powerful, useful and describe a mini language for working with data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cs typeface="Courier New" panose="02070309020205020404" pitchFamily="49" charset="0"/>
              </a:rPr>
              <a:t>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packages are invaluable for data manipulation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ggplot2 </a:t>
            </a:r>
            <a:r>
              <a:rPr lang="en-GB" dirty="0">
                <a:cs typeface="Courier New" panose="02070309020205020404" pitchFamily="49" charset="0"/>
              </a:rPr>
              <a:t>package is </a:t>
            </a:r>
            <a:r>
              <a:rPr lang="en-GB" sz="3200" b="1" dirty="0">
                <a:cs typeface="Courier New" panose="02070309020205020404" pitchFamily="49" charset="0"/>
              </a:rPr>
              <a:t>the</a:t>
            </a:r>
            <a:r>
              <a:rPr lang="en-GB" dirty="0">
                <a:cs typeface="Courier New" panose="02070309020205020404" pitchFamily="49" charset="0"/>
              </a:rPr>
              <a:t> plotting library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C8F9E-6C78-D58E-72B7-E16EC468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8BA320-104A-50AD-BF0C-E6E8C823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Tidyverse">
            <a:extLst>
              <a:ext uri="{FF2B5EF4-FFF2-40B4-BE49-F238E27FC236}">
                <a16:creationId xmlns:a16="http://schemas.microsoft.com/office/drawing/2014/main" id="{FD95932C-6B21-00D5-A42C-BDA3B9501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492" y="365125"/>
            <a:ext cx="2180504" cy="25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730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3076-F21E-B5A3-F4B1-4A286BB4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7227-5045-A7C5-8EF5-7048ABB9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2491-AE7D-6766-B40F-24C3959CE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921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── Attaching core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packages ─────────────────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1.1.4     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2.1.5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1.0.0     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1.5.1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✔ ggplot2 3.5.1     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3.2.1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purrr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1.0.2     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1.3.1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C2528-5779-CA27-0B8E-D403E72E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2117CC0-A1B9-3FE4-CF7E-64DB9719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6" name="Picture 2" descr="Tidyverse">
            <a:extLst>
              <a:ext uri="{FF2B5EF4-FFF2-40B4-BE49-F238E27FC236}">
                <a16:creationId xmlns:a16="http://schemas.microsoft.com/office/drawing/2014/main" id="{F232C556-30E7-728C-DB9F-323779B7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492" y="365125"/>
            <a:ext cx="2180504" cy="25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19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DC99-626E-394B-5C3B-FC51DAD5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AB6F-BC37-08DD-DCFC-77A71BB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21EA-DA21-01B9-6B3A-5204F1130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2927" cy="4351338"/>
          </a:xfrm>
        </p:spPr>
        <p:txBody>
          <a:bodyPr>
            <a:normAutofit/>
          </a:bodyPr>
          <a:lstStyle/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  <a:hlinkClick r:id="rId2"/>
              </a:rPr>
              <a:t>https://www.tidyverse.org/</a:t>
            </a: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R for Data Science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3B761-8EDC-21F0-C454-552EF38A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9F7237C-FC94-330E-1508-4F97D7846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8" name="Picture 4" descr="Buy from amazon">
            <a:extLst>
              <a:ext uri="{FF2B5EF4-FFF2-40B4-BE49-F238E27FC236}">
                <a16:creationId xmlns:a16="http://schemas.microsoft.com/office/drawing/2014/main" id="{3190F4D6-DACA-57C2-B411-B60F3D161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163" y="1158587"/>
            <a:ext cx="317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921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2786-8ECF-04D6-183B-B6329F4F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D1F89-7D76-2E82-364B-5F193A5E2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7AA03-4E35-51EA-F9A3-7485ADBC8536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0603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0BBE-C21F-48B1-97E5-CA178E3AD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087F-B614-40F0-11FC-1C0D07A7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CB0C-32D3-E2F7-81DB-1E82273F6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Vector of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c(1, 2, 3, 4)</a:t>
            </a:r>
          </a:p>
          <a:p>
            <a:r>
              <a:rPr lang="en-GB" dirty="0"/>
              <a:t>The values contained in a vector, are all the same </a:t>
            </a:r>
            <a:r>
              <a:rPr lang="en-GB" dirty="0">
                <a:highlight>
                  <a:srgbClr val="FFFF00"/>
                </a:highlight>
              </a:rPr>
              <a:t>data type</a:t>
            </a:r>
            <a:r>
              <a:rPr lang="en-GB" dirty="0"/>
              <a:t> or </a:t>
            </a:r>
            <a:r>
              <a:rPr lang="en-GB" dirty="0">
                <a:highlight>
                  <a:srgbClr val="FFFF00"/>
                </a:highlight>
              </a:rPr>
              <a:t>class</a:t>
            </a:r>
          </a:p>
          <a:p>
            <a:pPr marL="0" indent="0">
              <a:buNone/>
            </a:pPr>
            <a:endParaRPr lang="en-GB" dirty="0">
              <a:highlight>
                <a:srgbClr val="FFFF00"/>
              </a:highlight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</a:p>
          <a:p>
            <a:pPr lvl="1"/>
            <a:r>
              <a:rPr lang="en-GB" dirty="0"/>
              <a:t>Integers (or whole numbers ):           1, 2, 3, 4,</a:t>
            </a:r>
          </a:p>
          <a:p>
            <a:pPr lvl="1"/>
            <a:r>
              <a:rPr lang="en-GB" dirty="0"/>
              <a:t>Floating point numbers (or floats):  1.2,   3.1415,   1.6x10</a:t>
            </a:r>
            <a:r>
              <a:rPr lang="en-GB" baseline="30000" dirty="0"/>
              <a:t>6 </a:t>
            </a:r>
            <a:r>
              <a:rPr lang="en-GB" dirty="0"/>
              <a:t> = 1,600,000</a:t>
            </a:r>
          </a:p>
          <a:p>
            <a:pPr lvl="1"/>
            <a:endParaRPr lang="en-GB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logical</a:t>
            </a:r>
            <a:r>
              <a:rPr lang="en-GB" dirty="0"/>
              <a:t> (sometimes referred to as Boolean)</a:t>
            </a:r>
          </a:p>
          <a:p>
            <a:pPr lvl="1"/>
            <a:r>
              <a:rPr lang="en-GB" dirty="0"/>
              <a:t>TRUE FALSE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D1A3E-8FD3-9A2F-DD42-B9E7EED0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B5ED54-3190-8C0C-BFA1-C97BCFCB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F00C-7496-B5B8-03B8-BFE3A5C3A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E963-8404-FD64-4052-02478EFC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3B0D1-8B11-321F-57A2-73197F150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character </a:t>
            </a:r>
            <a:r>
              <a:rPr lang="en-GB" dirty="0"/>
              <a:t>type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/>
              <a:t>Characters, text, strings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some_letters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c("a", "b", "c")</a:t>
            </a:r>
          </a:p>
          <a:p>
            <a:pPr marL="457200" lvl="1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patient_names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c("Tom", "Barney", "Luigi")</a:t>
            </a:r>
          </a:p>
          <a:p>
            <a:endParaRPr lang="en-GB" dirty="0"/>
          </a:p>
          <a:p>
            <a:r>
              <a:rPr lang="en-GB" dirty="0"/>
              <a:t>Define a string or character type by delimiting with double quote marks </a:t>
            </a:r>
            <a:r>
              <a:rPr lang="en-GB" dirty="0">
                <a:highlight>
                  <a:srgbClr val="FFFF00"/>
                </a:highlight>
              </a:rPr>
              <a:t>"</a:t>
            </a:r>
          </a:p>
          <a:p>
            <a:r>
              <a:rPr lang="en-GB" dirty="0"/>
              <a:t>Can use single quotes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‘Barney’, </a:t>
            </a:r>
            <a:r>
              <a:rPr lang="en-GB" dirty="0">
                <a:cs typeface="Courier New" panose="02070309020205020404" pitchFamily="49" charset="0"/>
              </a:rPr>
              <a:t>but good practice to use double quotes and be consistent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4374E-C215-9B6F-E0F4-B4526CC7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889A94B-D644-67E0-91F8-97E529D21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05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CCEAC-4EC2-0A9E-DE5D-97F7CE36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360-3501-FB0D-6AE7-051CC4CA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F2BA-168B-E016-7446-16CB693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7436" cy="4351338"/>
          </a:xfrm>
        </p:spPr>
        <p:txBody>
          <a:bodyPr>
            <a:normAutofit/>
          </a:bodyPr>
          <a:lstStyle/>
          <a:p>
            <a:r>
              <a:rPr lang="en-GB" dirty="0"/>
              <a:t>Strings and character data is very common</a:t>
            </a:r>
          </a:p>
          <a:p>
            <a:endParaRPr lang="en-GB" dirty="0"/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package</a:t>
            </a:r>
            <a:endParaRPr lang="en-GB" dirty="0"/>
          </a:p>
          <a:p>
            <a:r>
              <a:rPr lang="en-GB" dirty="0"/>
              <a:t>Common tasks are available as functions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2200" dirty="0">
                <a:hlinkClick r:id="rId3"/>
              </a:rPr>
              <a:t>https://stringr.tidyverse.org/</a:t>
            </a:r>
            <a:endParaRPr lang="en-GB" sz="2200" dirty="0"/>
          </a:p>
          <a:p>
            <a:r>
              <a:rPr lang="en-GB" sz="2200" dirty="0">
                <a:hlinkClick r:id="rId4"/>
              </a:rPr>
              <a:t>stringr cheatsheet</a:t>
            </a:r>
            <a:endParaRPr lang="en-GB" sz="2200" dirty="0"/>
          </a:p>
          <a:p>
            <a:r>
              <a:rPr lang="en-GB" sz="2200" dirty="0">
                <a:hlinkClick r:id="rId5"/>
              </a:rPr>
              <a:t>https://r4ds.had.co.nz/</a:t>
            </a:r>
            <a:r>
              <a:rPr lang="en-GB" sz="2200" dirty="0" err="1">
                <a:hlinkClick r:id="rId5"/>
              </a:rPr>
              <a:t>strings.html</a:t>
            </a:r>
            <a:endParaRPr lang="en-GB" sz="2200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6F710-69F6-24D0-0415-6F973A75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F58D6F7-AB46-5859-0178-32659A53A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52B68DD4-73FB-4C23-C3D8-BA2D1418D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381" y="365125"/>
            <a:ext cx="2110218" cy="243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04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0A325-4707-9271-39D7-5374BD5CF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FA9D-0D93-4E84-9ADC-FE94DC4F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D6B50-0304-B013-1635-604FF23C2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7436" cy="4351338"/>
          </a:xfrm>
        </p:spPr>
        <p:txBody>
          <a:bodyPr>
            <a:normAutofit/>
          </a:bodyPr>
          <a:lstStyle/>
          <a:p>
            <a:r>
              <a:rPr lang="en-GB" dirty="0"/>
              <a:t>Changing or mutating strings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To upper case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str_to_upper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(string)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Chop out a substring</a:t>
            </a:r>
            <a:endParaRPr lang="en-GB" dirty="0"/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(string, start, end)</a:t>
            </a:r>
          </a:p>
          <a:p>
            <a:pPr lvl="1"/>
            <a:endParaRPr lang="en-GB" dirty="0"/>
          </a:p>
          <a:p>
            <a:r>
              <a:rPr lang="en-GB" dirty="0"/>
              <a:t>Pattern matching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::detect(string, pattern)</a:t>
            </a:r>
          </a:p>
          <a:p>
            <a:pPr lvl="1"/>
            <a:r>
              <a:rPr lang="en-GB" dirty="0"/>
              <a:t>Regular expressions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661D3-947C-D8BD-233B-AB8EABF1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67B7A69-DF09-D8D5-F049-696F6DF2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6" name="Picture 2">
            <a:hlinkClick r:id="rId5"/>
            <a:extLst>
              <a:ext uri="{FF2B5EF4-FFF2-40B4-BE49-F238E27FC236}">
                <a16:creationId xmlns:a16="http://schemas.microsoft.com/office/drawing/2014/main" id="{BE65063B-204F-41C1-66D7-D0D01EE81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381" y="365125"/>
            <a:ext cx="2110218" cy="243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6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FC74-A2F3-8D08-F3B3-93B60B1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2 -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ADD6-114F-2B4E-78A3-38D594C57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Understand how packages can extend the capabilities of R</a:t>
            </a:r>
          </a:p>
          <a:p>
            <a:endParaRPr lang="en-GB" dirty="0"/>
          </a:p>
          <a:p>
            <a:r>
              <a:rPr lang="en-GB" dirty="0"/>
              <a:t>Gain an introduction to some more complex data types such as strings and dates</a:t>
            </a:r>
          </a:p>
          <a:p>
            <a:endParaRPr lang="en-GB" dirty="0"/>
          </a:p>
          <a:p>
            <a:r>
              <a:rPr lang="en-GB" dirty="0"/>
              <a:t>Understand how data might be collected into a </a:t>
            </a:r>
            <a:r>
              <a:rPr lang="en-GB" i="1" dirty="0"/>
              <a:t>tidy</a:t>
            </a:r>
            <a:r>
              <a:rPr lang="en-GB" dirty="0"/>
              <a:t> and rectangular form</a:t>
            </a:r>
          </a:p>
          <a:p>
            <a:endParaRPr lang="en-GB" dirty="0"/>
          </a:p>
          <a:p>
            <a:r>
              <a:rPr lang="en-GB" dirty="0"/>
              <a:t>Learn how R handles rectangular data and how it can be manipulated</a:t>
            </a:r>
          </a:p>
        </p:txBody>
      </p:sp>
    </p:spTree>
    <p:extLst>
      <p:ext uri="{BB962C8B-B14F-4D97-AF65-F5344CB8AC3E}">
        <p14:creationId xmlns:p14="http://schemas.microsoft.com/office/powerpoint/2010/main" val="4260595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BFF5-CB1B-596A-9750-E5A1F29AA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hart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08009D8-8094-CA76-358B-037D2DBEF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2535" y="-42148"/>
            <a:ext cx="8946931" cy="6871523"/>
          </a:xfrm>
        </p:spPr>
      </p:pic>
    </p:spTree>
    <p:extLst>
      <p:ext uri="{BB962C8B-B14F-4D97-AF65-F5344CB8AC3E}">
        <p14:creationId xmlns:p14="http://schemas.microsoft.com/office/powerpoint/2010/main" val="3598609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86E2C-0A22-B4D2-5639-36FA69D3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90CF72-39E9-42A9-FBD7-0AF4C5735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22535" y="-105"/>
            <a:ext cx="8946931" cy="6871523"/>
          </a:xfrm>
        </p:spPr>
      </p:pic>
    </p:spTree>
    <p:extLst>
      <p:ext uri="{BB962C8B-B14F-4D97-AF65-F5344CB8AC3E}">
        <p14:creationId xmlns:p14="http://schemas.microsoft.com/office/powerpoint/2010/main" val="377532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77959-0DCB-BA33-B0D2-588E4B6A2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6D0-33CF-5BD6-B132-1F4D5EEB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 and strings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AC7-3128-EFD1-5B29-22D62AC2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07882-5B1A-576E-0034-5B7938E591DF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16604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AEFE-4470-D0A5-E223-6C436B76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A252-7029-C11F-834C-AE74FDFD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9114-A0B6-9CDF-1938-3F4D5FF03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GB" dirty="0">
                <a:cs typeface="Courier New" panose="02070309020205020404" pitchFamily="49" charset="0"/>
              </a:rPr>
              <a:t> type</a:t>
            </a:r>
          </a:p>
          <a:p>
            <a:pPr lvl="1"/>
            <a:r>
              <a:rPr lang="en-GB" sz="2200" dirty="0">
                <a:cs typeface="Courier New" panose="02070309020205020404" pitchFamily="49" charset="0"/>
              </a:rPr>
              <a:t>represented internally by an integer</a:t>
            </a:r>
          </a:p>
          <a:p>
            <a:pPr lvl="1"/>
            <a:r>
              <a:rPr lang="en-GB" sz="2200" dirty="0">
                <a:cs typeface="Courier New" panose="02070309020205020404" pitchFamily="49" charset="0"/>
              </a:rPr>
              <a:t>Number of days since 1970-01-01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2024-12-24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  <a:p>
            <a:r>
              <a:rPr lang="en-GB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lang="en-GB" sz="2600" dirty="0">
                <a:cs typeface="Courier New" panose="02070309020205020404" pitchFamily="49" charset="0"/>
              </a:rPr>
              <a:t> type (Date and Time)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Number of seconds since 1970-01-01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endParaRPr lang="en-GB" sz="2600" dirty="0">
              <a:cs typeface="Courier New" panose="02070309020205020404" pitchFamily="49" charset="0"/>
            </a:endParaRP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6665F-E8A0-943D-3EB1-76389E3CF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A4ECD54-F735-F411-C986-A7135CBAB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" name="Graphic 6" descr="Clock outline">
            <a:extLst>
              <a:ext uri="{FF2B5EF4-FFF2-40B4-BE49-F238E27FC236}">
                <a16:creationId xmlns:a16="http://schemas.microsoft.com/office/drawing/2014/main" id="{94DF1BEB-A950-25DE-3DF6-EE1B797D1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5962" y="2126671"/>
            <a:ext cx="2777838" cy="27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4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38740-635E-54C9-9846-8F4C612CC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72435-A59E-9C47-0DB2-200346EB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32966-6C0C-7564-AEBE-14201A7A2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Dates and times are hard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How many days in a year?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How many seconds in an hour?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11/11/2024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11/13/2024 😱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Time zones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sz="2000" dirty="0">
                <a:cs typeface="Courier New" panose="02070309020205020404" pitchFamily="49" charset="0"/>
                <a:hlinkClick r:id="rId2"/>
              </a:rPr>
              <a:t>https://lubridate.tidyverse.org/</a:t>
            </a:r>
            <a:endParaRPr lang="en-GB" sz="2000" dirty="0">
              <a:cs typeface="Courier New" panose="02070309020205020404" pitchFamily="49" charset="0"/>
            </a:endParaRPr>
          </a:p>
          <a:p>
            <a:r>
              <a:rPr lang="en-GB" sz="2000" dirty="0">
                <a:cs typeface="Courier New" panose="02070309020205020404" pitchFamily="49" charset="0"/>
                <a:hlinkClick r:id="rId3"/>
              </a:rPr>
              <a:t>lubridate cheat sheet</a:t>
            </a:r>
            <a:endParaRPr lang="en-GB" sz="2000" dirty="0">
              <a:cs typeface="Courier New" panose="02070309020205020404" pitchFamily="49" charset="0"/>
            </a:endParaRPr>
          </a:p>
          <a:p>
            <a:r>
              <a:rPr lang="en-GB" sz="2000" dirty="0">
                <a:cs typeface="Courier New" panose="02070309020205020404" pitchFamily="49" charset="0"/>
                <a:hlinkClick r:id="rId4"/>
              </a:rPr>
              <a:t>https://r4ds.had.co.nz/dates-and-times.html </a:t>
            </a:r>
            <a:endParaRPr lang="en-GB" sz="2000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30E27-37D9-5F32-9CC0-58E68A23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CC3D86-4B30-CCD0-7B0B-84189D357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554EFFB-3CF0-A530-4051-869FA64C6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94" y="365241"/>
            <a:ext cx="2316053" cy="26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51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94BA2-A9AA-3800-C725-C97D28DD2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EE6E4-E000-CB9F-4971-5523EBB8A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4D954C-5E7D-AEBF-DD02-343B11054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6" name="Picture 2" descr="ISO 8601">
            <a:extLst>
              <a:ext uri="{FF2B5EF4-FFF2-40B4-BE49-F238E27FC236}">
                <a16:creationId xmlns:a16="http://schemas.microsoft.com/office/drawing/2014/main" id="{96F9C8EF-5019-63C1-9337-F042ABF0B3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1" y="207324"/>
            <a:ext cx="5274437" cy="614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FF92EB-7E6B-198C-CA00-BBD2491CB0F4}"/>
              </a:ext>
            </a:extLst>
          </p:cNvPr>
          <p:cNvSpPr txBox="1"/>
          <p:nvPr/>
        </p:nvSpPr>
        <p:spPr>
          <a:xfrm>
            <a:off x="8044990" y="4743891"/>
            <a:ext cx="25381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ISO_8601</a:t>
            </a:r>
            <a:endParaRPr lang="en-GB" dirty="0"/>
          </a:p>
          <a:p>
            <a:endParaRPr lang="en-GB" dirty="0">
              <a:hlinkClick r:id="rId6"/>
            </a:endParaRPr>
          </a:p>
          <a:p>
            <a:endParaRPr lang="en-GB" dirty="0">
              <a:hlinkClick r:id="rId6"/>
            </a:endParaRPr>
          </a:p>
          <a:p>
            <a:endParaRPr lang="en-GB" dirty="0">
              <a:hlinkClick r:id="rId6"/>
            </a:endParaRPr>
          </a:p>
          <a:p>
            <a:r>
              <a:rPr lang="en-GB" dirty="0">
                <a:hlinkClick r:id="rId6"/>
              </a:rPr>
              <a:t>https://xkcd.com/1179/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7652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222C8-2FF7-534F-8B5E-376B315CB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D4D2E-8703-6640-2D78-44C65991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06268F-E698-7885-06CA-7F980C38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6E6054-5F13-5566-C3ED-212EE3D9D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260273" cy="4351338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Do not trust Excel with your dates and times!</a:t>
            </a:r>
          </a:p>
        </p:txBody>
      </p:sp>
      <p:pic>
        <p:nvPicPr>
          <p:cNvPr id="3074" name="Picture 2" descr="excel Memes &amp; GIFs - Imgflip">
            <a:extLst>
              <a:ext uri="{FF2B5EF4-FFF2-40B4-BE49-F238E27FC236}">
                <a16:creationId xmlns:a16="http://schemas.microsoft.com/office/drawing/2014/main" id="{CAC800D1-4BFB-76E6-3139-19E0E9B7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45" y="1141066"/>
            <a:ext cx="483868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A57D32-7E06-0481-4EB6-082F6923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904245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7A55B-22E3-5057-CCAA-A65A9B65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A225-28C5-F4A1-3CBC-40AE9E2E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CC47-61DD-C900-70A4-0218370F1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>
                <a:cs typeface="Courier New" panose="02070309020205020404" pitchFamily="49" charset="0"/>
              </a:rPr>
              <a:t>Date and Date-time data often available as strings</a:t>
            </a:r>
          </a:p>
          <a:p>
            <a:r>
              <a:rPr lang="en-GB" sz="2600" dirty="0">
                <a:cs typeface="Courier New" panose="02070309020205020404" pitchFamily="49" charset="0"/>
              </a:rPr>
              <a:t>Creation or parsing of date strings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2024/12/25</a:t>
            </a:r>
            <a:r>
              <a:rPr lang="en-GB" sz="2400" dirty="0"/>
              <a:t> 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2024/11/15 10:30:05</a:t>
            </a:r>
            <a:r>
              <a:rPr lang="en-GB" sz="2400" dirty="0"/>
              <a:t> 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2600" dirty="0">
              <a:cs typeface="Courier New" panose="02070309020205020404" pitchFamily="49" charset="0"/>
            </a:endParaRPr>
          </a:p>
          <a:p>
            <a:r>
              <a:rPr lang="en-GB" sz="2600" dirty="0">
                <a:cs typeface="Courier New" panose="02070309020205020404" pitchFamily="49" charset="0"/>
              </a:rPr>
              <a:t>Often wish to get specific Date-time component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xmas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2024/12/25</a:t>
            </a:r>
            <a:r>
              <a:rPr lang="en-GB" sz="2400" dirty="0"/>
              <a:t> 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xmas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 # 2024</a:t>
            </a:r>
          </a:p>
          <a:p>
            <a:pPr lvl="1"/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month(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xmas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# 12</a:t>
            </a:r>
          </a:p>
          <a:p>
            <a:endParaRPr lang="en-GB" sz="2600" dirty="0">
              <a:cs typeface="Courier New" panose="02070309020205020404" pitchFamily="49" charset="0"/>
            </a:endParaRP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  <a:p>
            <a:endParaRPr lang="en-GB" sz="2000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73DA1-C54F-8BC8-4A20-8AC795FE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EBBE4D-BD8E-E896-EAA8-69DEFEE0E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2AD5DB-FF1D-F242-07E2-F8B5000BD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94" y="365241"/>
            <a:ext cx="2316053" cy="26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17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597A-B663-B508-09D9-3FA401BED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4F9-872A-1BFB-7336-F69318BE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Timespans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87FD-2C99-AF2C-D30E-7B47708B3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>
                <a:cs typeface="Courier New" panose="02070309020205020404" pitchFamily="49" charset="0"/>
              </a:rPr>
              <a:t>Difference in between two date(times)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2024/12/31</a:t>
            </a:r>
            <a:r>
              <a:rPr lang="en-GB" sz="2400" dirty="0"/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-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2024/12/25</a:t>
            </a:r>
            <a:r>
              <a:rPr lang="en-GB" sz="2400" dirty="0"/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Time difference of 6 days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difftime</a:t>
            </a:r>
            <a:r>
              <a:rPr lang="en-GB" sz="2200" dirty="0">
                <a:cs typeface="Courier New" panose="02070309020205020404" pitchFamily="49" charset="0"/>
              </a:rPr>
              <a:t>  object</a:t>
            </a: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  <a:p>
            <a:r>
              <a:rPr lang="en-GB" sz="2600" dirty="0">
                <a:cs typeface="Courier New" panose="02070309020205020404" pitchFamily="49" charset="0"/>
              </a:rPr>
              <a:t>Periods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2024/12/31</a:t>
            </a:r>
            <a:r>
              <a:rPr lang="en-GB" sz="2400" dirty="0"/>
              <a:t> 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days(6)</a:t>
            </a:r>
            <a:endParaRPr lang="en-GB" sz="2200" dirty="0">
              <a:cs typeface="Courier New" panose="02070309020205020404" pitchFamily="49" charset="0"/>
            </a:endParaRP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2024/12/31</a:t>
            </a:r>
            <a:r>
              <a:rPr lang="en-GB" sz="2400" dirty="0"/>
              <a:t> 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months(1)</a:t>
            </a:r>
            <a:endParaRPr lang="en-GB" sz="2200" dirty="0">
              <a:cs typeface="Courier New" panose="02070309020205020404" pitchFamily="49" charset="0"/>
            </a:endParaRP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  <a:p>
            <a:endParaRPr lang="en-GB" sz="2000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B55C4-9121-5C5F-4BD7-D06D7C50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68FE9E3-D14C-7E84-B072-779DDCCAC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91D1035-8FFC-01C1-0598-7742F50F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94" y="365241"/>
            <a:ext cx="2316053" cy="26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751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4839-8688-5C89-BF6B-4B3DC443C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70B0D9-20F1-E111-4751-7FD3341BF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22535" y="-105"/>
            <a:ext cx="8946931" cy="6871523"/>
          </a:xfrm>
        </p:spPr>
      </p:pic>
    </p:spTree>
    <p:extLst>
      <p:ext uri="{BB962C8B-B14F-4D97-AF65-F5344CB8AC3E}">
        <p14:creationId xmlns:p14="http://schemas.microsoft.com/office/powerpoint/2010/main" val="1905222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5469-7894-FC1E-F589-C7B0D636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AD6B6-0A1F-8AFE-B38F-53A713C94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Working install of RStudio needed to follow along</a:t>
            </a:r>
          </a:p>
          <a:p>
            <a:endParaRPr lang="en-GB" dirty="0"/>
          </a:p>
          <a:p>
            <a:r>
              <a:rPr lang="en-GB" dirty="0"/>
              <a:t>Live code demos!</a:t>
            </a:r>
          </a:p>
          <a:p>
            <a:endParaRPr lang="en-GB" dirty="0"/>
          </a:p>
          <a:p>
            <a:r>
              <a:rPr lang="en-GB" dirty="0"/>
              <a:t>Swap between PowerPoint and RStudio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Monospaced font indicates R code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print("R code")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966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E8FB3E-5576-3A1B-ED96-538ADDD8B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AA57-038B-E00D-C56B-6B5D9083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 and Times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B3F1-013C-C32F-3865-D2C6FE54D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59315-B157-963B-53BD-BA1611E4B26B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3768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FB675-0AF4-66D9-7A41-67903291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E0FA-9722-EAEB-E79E-9F5C0C6E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B6742-FDF4-2005-AEA9-291F0CD2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42018" cy="4351338"/>
          </a:xfrm>
        </p:spPr>
        <p:txBody>
          <a:bodyPr>
            <a:normAutofit/>
          </a:bodyPr>
          <a:lstStyle/>
          <a:p>
            <a:r>
              <a:rPr lang="en-GB" dirty="0"/>
              <a:t>Factors are categorical data</a:t>
            </a:r>
          </a:p>
          <a:p>
            <a:pPr lvl="1"/>
            <a:r>
              <a:rPr lang="en-GB" dirty="0"/>
              <a:t>Can be ordered:        Mild, Moderate, Severe</a:t>
            </a:r>
          </a:p>
          <a:p>
            <a:pPr lvl="1"/>
            <a:r>
              <a:rPr lang="en-GB" dirty="0"/>
              <a:t>Can be unordered:   Red, Blue, Green</a:t>
            </a:r>
          </a:p>
          <a:p>
            <a:pPr lvl="1"/>
            <a:endParaRPr lang="en-GB" dirty="0"/>
          </a:p>
          <a:p>
            <a:r>
              <a:rPr lang="en-GB" dirty="0"/>
              <a:t>Common to use strings to represent different categories or factors</a:t>
            </a:r>
          </a:p>
          <a:p>
            <a:endParaRPr lang="en-GB" dirty="0"/>
          </a:p>
          <a:p>
            <a:r>
              <a:rPr lang="en-GB" sz="2200" dirty="0">
                <a:hlinkClick r:id="rId2"/>
              </a:rPr>
              <a:t>https://forcats.tidyverse.org/</a:t>
            </a:r>
            <a:endParaRPr lang="en-GB" sz="2200" dirty="0"/>
          </a:p>
          <a:p>
            <a:r>
              <a:rPr lang="en-GB" sz="2200" dirty="0">
                <a:hlinkClick r:id="rId3"/>
              </a:rPr>
              <a:t>https://r4ds.had.co.nz/factors.html</a:t>
            </a:r>
            <a:endParaRPr lang="en-GB" sz="2200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73C3F-833C-3910-E784-C56C6DBA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BBD52F-538B-DCA0-8867-E885C38C0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88CA3A8-D342-E9AB-3B08-CB0487100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74" y="365125"/>
            <a:ext cx="2514600" cy="29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83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05159-050D-52FE-D1BA-34083EA1E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2FF6-34B0-2FC5-3DAC-6E08C1A3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7B97-07B2-0FAF-6A96-57C7B6939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Specify ‘levels’ of categorical data</a:t>
            </a:r>
          </a:p>
          <a:p>
            <a:pPr marL="0" indent="0">
              <a:buNone/>
            </a:pPr>
            <a:r>
              <a:rPr lang="en-GB" dirty="0"/>
              <a:t>	e.g. Mild, Moderate, Severe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ards_levels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Mild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Moderate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Severe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factor(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ards_data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levels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ards_levels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1210-A620-4C06-5CD3-34D412F3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67D2ED2-B227-B8F3-A84E-3CA549139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89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5F1FB-A598-68F9-8B59-335C3553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FAC86-C3D9-AD10-031B-6A5E08B8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DDB52-6F03-76A4-4786-EA6A70C1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Often need to convert between data types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already seen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("2024-12-31")</a:t>
            </a:r>
          </a:p>
          <a:p>
            <a:r>
              <a:rPr lang="en-GB" dirty="0">
                <a:cs typeface="Courier New" panose="02070309020205020404" pitchFamily="49" charset="0"/>
              </a:rPr>
              <a:t>Functions that often begin with "as."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("3")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as.character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298AA-C176-DCED-E821-20D7B423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0ADFE8-72D5-529C-352D-871974664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7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B8B6E-8911-6B50-D1B5-63CD1837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E34B-0097-3E57-2F3B-F1E7FC40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data structures and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0A9BF-691E-046D-8C0D-1EA860FF9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 has more data structures</a:t>
            </a:r>
          </a:p>
          <a:p>
            <a:pPr lvl="1"/>
            <a:r>
              <a:rPr lang="en-GB" dirty="0"/>
              <a:t>Lists</a:t>
            </a:r>
          </a:p>
          <a:p>
            <a:pPr lvl="1"/>
            <a:r>
              <a:rPr lang="en-GB" dirty="0"/>
              <a:t>Matrices &amp; Arrays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Data frames</a:t>
            </a:r>
          </a:p>
          <a:p>
            <a:pPr lvl="1"/>
            <a:endParaRPr lang="en-GB" dirty="0"/>
          </a:p>
          <a:p>
            <a:r>
              <a:rPr lang="en-GB" dirty="0"/>
              <a:t>Data types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 + 4i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Custom types e.g. Interval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2879C-4187-2F58-F66B-141782FA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E762E3-0AE7-873B-FA98-5D1D76243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67F7C2-88DA-18A5-399F-246045BF4591}"/>
                  </a:ext>
                </a:extLst>
              </p:cNvPr>
              <p:cNvSpPr txBox="1"/>
              <p:nvPr/>
            </p:nvSpPr>
            <p:spPr>
              <a:xfrm>
                <a:off x="7718734" y="2235802"/>
                <a:ext cx="2575192" cy="1720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67F7C2-88DA-18A5-399F-246045BF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4" y="2235802"/>
                <a:ext cx="2575192" cy="1720151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445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18D5E-7D7E-154D-E2B8-2F0E69ED8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6FE1-E58B-E09A-8812-61D34B3F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and type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9B1A4-F553-2A1D-312E-6F6CEFF1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30A6A-5884-85CF-A27F-133AC65E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C38C1-426E-32CE-0860-6EA81E762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5BDDDE-B09B-8BF2-594C-E9FE36F4CACB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15491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F2B4F-D11A-920E-6CF2-76E9C7C47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2A7B-4E2A-7807-6F5A-AED4FB8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D138-A67C-4D4F-CF57-7F4CAC8E1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Data is very rarely complete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In R missing data is represented by a special symbol 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c(70, NA, 115)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R is cautious in its treatment of missing values, requiring the user to explicitly state how missing data should be treated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4B941-882D-9210-63B8-F36F5CE6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68DECB-1F6E-EADD-E6BF-0C1896BD3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2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B6BB-2F0C-C1C9-E7FD-58091103D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1222-627F-3047-85E1-1CCA1F72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C128C-F75D-EDD1-AECE-4643D1DBA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Missing values will propagate through calculations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c(70, NA, 115)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mean(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cs typeface="Courier New" panose="02070309020205020404" pitchFamily="49" charset="0"/>
              </a:rPr>
              <a:t>[1] NA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mean(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0" indent="0">
              <a:buNone/>
            </a:pPr>
            <a:r>
              <a:rPr lang="en-GB" dirty="0">
                <a:cs typeface="Courier New" panose="02070309020205020404" pitchFamily="49" charset="0"/>
              </a:rPr>
              <a:t>[1] 92.5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cs typeface="Courier New" panose="02070309020205020404" pitchFamily="49" charset="0"/>
              </a:rPr>
              <a:t>[1] FALSE TRUE FALSE</a:t>
            </a: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B8D0B-232C-3F57-91F7-911F089B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4B4CD8-6E87-32FB-BC93-E60087B52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8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D871FB-0B1F-EEAC-CA66-C4A6FCC3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91D8-0ED8-DF36-27F2-679939FE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7FC12-9D02-CB43-344E-C2398B5B5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1903-0B93-446D-EC32-D0FF4082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004D8C-0A52-93CA-9F89-DCE253B4E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43861-B506-FA68-7908-8B53FDA5F244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7657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49F0-86FA-F868-0109-965E72918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8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</a:rPr>
              <a:t>End of Part 1</a:t>
            </a:r>
          </a:p>
        </p:txBody>
      </p:sp>
    </p:spTree>
    <p:extLst>
      <p:ext uri="{BB962C8B-B14F-4D97-AF65-F5344CB8AC3E}">
        <p14:creationId xmlns:p14="http://schemas.microsoft.com/office/powerpoint/2010/main" val="361922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4E30F-9F4A-19AE-DC4A-CC2A329A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C902-27ED-679F-22AA-99F7789A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88053-F0C7-715B-595A-23C67C6CC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Locate the RStudio project folder created last week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Save a copy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session_2.R </a:t>
            </a:r>
            <a:r>
              <a:rPr lang="en-GB" dirty="0"/>
              <a:t>into the R folder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214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EA4AE-D54F-71DD-EDD0-FB3EFC95C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C91-B69B-D95F-02CC-24C13236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</a:rPr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88C86-CE64-AE2F-6A52-4847EAB00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Break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Review material so far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7029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EBB0-300D-CA63-8550-BA8A1DFE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5811-6FB2-7B03-25D2-8F235674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03A2-FE63-B69B-184B-6AF873D1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Vectors contain a single dimension of a single data type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It is more useful to collect data into a rectangular or tabular form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This is called a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data frame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/>
              <a:t>A data frame is a rectangular collection of variables (in the columns) and observations (in the rows)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E8078-1A16-673B-DB13-8943DED1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F92D187-C07D-FBB2-81D5-DDDE0F846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0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0699-E106-C9B6-C820-E1FC9689A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E26C-2598-EFC1-EDF7-83DF5EB0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B0C64-A84C-8B07-B53A-6C8DDD333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Each column of a data frame has a single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data type </a:t>
            </a:r>
            <a:r>
              <a:rPr lang="en-GB" dirty="0">
                <a:cs typeface="Courier New" panose="02070309020205020404" pitchFamily="49" charset="0"/>
              </a:rPr>
              <a:t>and a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name</a:t>
            </a:r>
          </a:p>
          <a:p>
            <a:r>
              <a:rPr lang="en-GB" dirty="0">
                <a:cs typeface="Courier New" panose="02070309020205020404" pitchFamily="49" charset="0"/>
              </a:rPr>
              <a:t>Can be conceptualised as a list of named vectors all the same length</a:t>
            </a:r>
          </a:p>
          <a:p>
            <a:endParaRPr lang="en-GB" dirty="0">
              <a:highlight>
                <a:srgbClr val="FFFF00"/>
              </a:highlight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8B3A3-E36C-51D1-6FD3-FEE62CF6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1D8676-B0B8-AEB3-4D2D-0A45AFE3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A7E01F8-7789-7B28-5B1A-420EF85952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712381"/>
              </p:ext>
            </p:extLst>
          </p:nvPr>
        </p:nvGraphicFramePr>
        <p:xfrm>
          <a:off x="1873828" y="3554850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7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4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6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607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190D6-14F9-02D3-8F59-F8A50B1B9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66CF-0F28-478A-BE1F-15EC3AF8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Rectangular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4D7E8-FF46-F649-75B5-C29A222F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02C6024-F281-BA0A-1DA8-658BAE357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2A2C8-A345-CCD2-E98B-EDA80C236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 has a special object type for this kind of data: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Can create data frames by supplying vectors of data as arguments to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cs typeface="Courier New" panose="02070309020205020404" pitchFamily="49" charset="0"/>
              </a:rPr>
              <a:t>function call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Rather confusingly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has a slightly different version of tabular data named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and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are essentially the same</a:t>
            </a:r>
          </a:p>
        </p:txBody>
      </p:sp>
    </p:spTree>
    <p:extLst>
      <p:ext uri="{BB962C8B-B14F-4D97-AF65-F5344CB8AC3E}">
        <p14:creationId xmlns:p14="http://schemas.microsoft.com/office/powerpoint/2010/main" val="4291353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2BCE3-22ED-EAF4-6FE7-C1198240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D526-6361-45A0-F9A0-43D80BD1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Rectangular data – useful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D890B-2567-4ACF-53EB-3924ACD9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87C29B2-75C7-06D8-06CE-3793FC51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74FA16-6072-C9B8-836C-DF43B7E2A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To get the number of rows in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To get the column names of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names(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73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1BF-8BAF-5D47-E340-C61F0FF94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069B-365B-FD39-EF84-6E1DC9E1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Rectangular data </a:t>
            </a:r>
            <a:r>
              <a:rPr lang="en-GB"/>
              <a:t>– useful functions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DD2F0-3378-75D8-F60D-79B6B27E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3DD7F1-B178-7697-693E-8A7F5C3D6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CE4977-B8A8-1745-F385-EAAF89CF1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Summarise a data frame</a:t>
            </a:r>
          </a:p>
          <a:p>
            <a:pPr marL="0" indent="0" algn="ctr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Slightly shorter version </a:t>
            </a:r>
          </a:p>
          <a:p>
            <a:pPr marL="0" indent="0" algn="ctr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version</a:t>
            </a:r>
          </a:p>
          <a:p>
            <a:pPr marL="0" indent="0" algn="ctr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::glimpse(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613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D4D556-B9CC-4A25-A05A-9DEF9D4EE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D091-162F-CD59-E024-AA52231B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AED4-6127-1AAF-928E-3DCB90BFC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4EE08-3D7C-62A9-8D40-ABFE5E83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1F15CF-8AF1-F3E9-7606-F354FB4E7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B8DB9-3487-49AD-E913-1B9FE4220851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09642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7D2D5-1B74-CAAA-3C61-7648D0748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78E6-18EA-00FB-1242-C0377C69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11032-8324-CC52-B832-20E96679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FBA9E93-FE50-D07D-E7AC-98C5BE27F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A0A047-FAE8-226D-590F-325248B7D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Similar to indexing vectors but now in two dimensions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Use square brackets with two indices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First index is row number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Second is column number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Get entire row or column by just specifying row or column indices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641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5BEF1-937B-CF50-14CE-083BAC976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3868-9FDB-5629-A058-60FC546B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F435A-69EC-1088-6791-610456A6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F41533D-25F0-7048-B906-62358633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90779A-C727-9A02-F12E-E002F52A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Similar to indexing vectors but now in two dimensions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Use square brackets with two indices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First index is row number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Second is column number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Get entire rows or columns by specifying only row or column indices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65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202C-7E31-D7C5-95E9-FEE937D82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7043-E362-F112-8E60-D153BA12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AD55D-D4A1-3DE3-FFBD-C89805740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83422E-8993-9AAC-1E3B-2E5240682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12D2B61-5358-7F99-E5D1-6B298F644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Also get a single entire column by using  $ notation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my_data_frame$age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These indexing techniques are base R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Equivalent functionality from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428741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909AE-9D3B-7A73-B42E-72BB141C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367F-08F5-B7E2-C736-CBCF830F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C1A1-FB82-E245-33DD-916311010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Packages contain useful R code written by other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2B684-56FE-8158-CE30-AD1C2A62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2387A5-C307-5922-FB70-488DF029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4098" name="Picture 2" descr="Improve your R workflow with these must have R packages | by Adrian Joseph,  PhD | Medium">
            <a:extLst>
              <a:ext uri="{FF2B5EF4-FFF2-40B4-BE49-F238E27FC236}">
                <a16:creationId xmlns:a16="http://schemas.microsoft.com/office/drawing/2014/main" id="{787886A0-2C83-91B6-079A-F30B2A80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80" y="2366935"/>
            <a:ext cx="7039840" cy="435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56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F3C6-1AA4-D44D-6385-060752CC3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225A-E767-C721-7D04-2B974DDA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96FC-DFCE-154B-97F5-2E2E5E22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7BBD5A2-A9E8-847B-C74F-7F4E86D2E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326BDD-D35F-BC1C-8087-B85E14FD0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Can specify column names in the square brackets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[, “sex”]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Logical indexing of rows and columns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Can provide vectors of logical values to index a data frame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[c(TRUE, FALSE, TRUE, FALSE),]</a:t>
            </a:r>
          </a:p>
        </p:txBody>
      </p:sp>
    </p:spTree>
    <p:extLst>
      <p:ext uri="{BB962C8B-B14F-4D97-AF65-F5344CB8AC3E}">
        <p14:creationId xmlns:p14="http://schemas.microsoft.com/office/powerpoint/2010/main" val="4007145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1C57-E155-FFDA-58E9-298762B2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6EAF-A0EA-D7F1-4E33-51BA86BA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C54D8-17A3-D095-5DEB-613465BEF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D2EED8-D600-BFEA-F6D2-027027962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DB75C9-9649-ACDC-78B3-94B27E2F3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Indexing data frames is very powerful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Described as is commonly used and quick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Syntax is a little hard to read and can be confusing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functions provide similar functionality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79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20430-747A-C1A4-2E19-579AC7AB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07B7-EAE1-9A10-0CF9-14745E01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29C1-80E6-9B61-2CE9-303B872C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BE4DF-97E1-5C9D-A6CA-EC8AF87F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53923-4CFB-22B7-2F29-00B1F06E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10373C-FBFD-D853-791F-42B43A6EAE66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71873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ABEF4-4DEA-4D89-E07D-FA5367D8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45A5-03A7-5E7F-764E-ACAB51F9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ACC6-6EA5-B8F3-21D2-DAE041DB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Important to have consistently organised data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Concept of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tidy</a:t>
            </a:r>
            <a:r>
              <a:rPr lang="en-GB" dirty="0">
                <a:cs typeface="Courier New" panose="02070309020205020404" pitchFamily="49" charset="0"/>
              </a:rPr>
              <a:t> data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  <a:hlinkClick r:id="rId2"/>
              </a:rPr>
              <a:t>Tidy data </a:t>
            </a:r>
            <a:r>
              <a:rPr lang="en-GB" dirty="0">
                <a:cs typeface="Courier New" panose="02070309020205020404" pitchFamily="49" charset="0"/>
              </a:rPr>
              <a:t>paper by Hadley Wickham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(</a:t>
            </a:r>
            <a:r>
              <a:rPr lang="en-GB" dirty="0">
                <a:cs typeface="Courier New" panose="02070309020205020404" pitchFamily="49" charset="0"/>
                <a:hlinkClick r:id="rId3"/>
              </a:rPr>
              <a:t>R for data science chapter</a:t>
            </a:r>
            <a:r>
              <a:rPr lang="en-GB" dirty="0">
                <a:cs typeface="Courier New" panose="02070309020205020404" pitchFamily="49" charset="0"/>
              </a:rPr>
              <a:t>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Tidy data is easy to transform and manipulate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6A223-6400-D9D2-EEE4-10830DE3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E22CEB-5D31-E25A-A6A7-707B6C7F5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99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F3D4-13AC-23C8-FFA3-BC8E410E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AA05-26F3-1958-FAED-1DE6ABC3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ECCAF-46BB-250C-B512-4479A51E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three inter-related rules which make a dataset tidy:</a:t>
            </a:r>
          </a:p>
          <a:p>
            <a:pPr lvl="1"/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Each variable must have its own column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Each observation must have its own row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Each value must have its own cell</a:t>
            </a:r>
          </a:p>
          <a:p>
            <a:pPr marL="971550" lvl="1" indent="-514350">
              <a:buFont typeface="+mj-lt"/>
              <a:buAutoNum type="arabicPeriod"/>
            </a:pPr>
            <a:endParaRPr lang="en-GB" dirty="0"/>
          </a:p>
          <a:p>
            <a:r>
              <a:rPr lang="en-GB" dirty="0">
                <a:effectLst/>
              </a:rPr>
              <a:t>Canno</a:t>
            </a:r>
            <a:r>
              <a:rPr lang="en-GB" dirty="0"/>
              <a:t>t satisfy only two of these rules – inter-related</a:t>
            </a:r>
            <a:endParaRPr lang="en-GB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07112-27A8-692F-F7D4-6D5CEAD3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F5C256-67BC-85AE-C3AC-8C90F09EF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04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CF707-B177-21AB-0E6B-F31B685F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FB36-0A33-76AC-9751-55CABBE3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84C27-AAE3-C9BF-ABDB-82D35732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0D4D4E-2F04-8F00-2F2F-7D8E5A77B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1BC2B2-A54A-E3C4-B131-883A5DAF2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78606"/>
              </p:ext>
            </p:extLst>
          </p:nvPr>
        </p:nvGraphicFramePr>
        <p:xfrm>
          <a:off x="1313872" y="1953482"/>
          <a:ext cx="9564256" cy="28167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1064">
                  <a:extLst>
                    <a:ext uri="{9D8B030D-6E8A-4147-A177-3AD203B41FA5}">
                      <a16:colId xmlns:a16="http://schemas.microsoft.com/office/drawing/2014/main" val="574947218"/>
                    </a:ext>
                  </a:extLst>
                </a:gridCol>
                <a:gridCol w="2391064">
                  <a:extLst>
                    <a:ext uri="{9D8B030D-6E8A-4147-A177-3AD203B41FA5}">
                      <a16:colId xmlns:a16="http://schemas.microsoft.com/office/drawing/2014/main" val="4290875663"/>
                    </a:ext>
                  </a:extLst>
                </a:gridCol>
                <a:gridCol w="2391064">
                  <a:extLst>
                    <a:ext uri="{9D8B030D-6E8A-4147-A177-3AD203B41FA5}">
                      <a16:colId xmlns:a16="http://schemas.microsoft.com/office/drawing/2014/main" val="4155259106"/>
                    </a:ext>
                  </a:extLst>
                </a:gridCol>
                <a:gridCol w="2391064">
                  <a:extLst>
                    <a:ext uri="{9D8B030D-6E8A-4147-A177-3AD203B41FA5}">
                      <a16:colId xmlns:a16="http://schemas.microsoft.com/office/drawing/2014/main" val="2985138092"/>
                    </a:ext>
                  </a:extLst>
                </a:gridCol>
              </a:tblGrid>
              <a:tr h="402397">
                <a:tc>
                  <a:txBody>
                    <a:bodyPr/>
                    <a:lstStyle/>
                    <a:p>
                      <a:r>
                        <a:rPr lang="en-GB" dirty="0" err="1"/>
                        <a:t>icu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ards_cases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total_admissions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8335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99845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7262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82345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7501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90009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26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655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2E964-6FC3-F12A-5689-7561DAC1D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47B4-75B8-C105-EEE8-450F15E9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Not </a:t>
            </a:r>
            <a:r>
              <a:rPr lang="en-GB" dirty="0"/>
              <a:t>Tidy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458FC-9998-FC6F-DCA3-3FFDCB39D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7CBAE76-B6EC-C806-7EC1-B816413D2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BAABD9-0E59-AFE3-0BB4-79E959B6A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13531"/>
              </p:ext>
            </p:extLst>
          </p:nvPr>
        </p:nvGraphicFramePr>
        <p:xfrm>
          <a:off x="4570462" y="595727"/>
          <a:ext cx="6376172" cy="52311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043">
                  <a:extLst>
                    <a:ext uri="{9D8B030D-6E8A-4147-A177-3AD203B41FA5}">
                      <a16:colId xmlns:a16="http://schemas.microsoft.com/office/drawing/2014/main" val="574947218"/>
                    </a:ext>
                  </a:extLst>
                </a:gridCol>
                <a:gridCol w="1594043">
                  <a:extLst>
                    <a:ext uri="{9D8B030D-6E8A-4147-A177-3AD203B41FA5}">
                      <a16:colId xmlns:a16="http://schemas.microsoft.com/office/drawing/2014/main" val="4290875663"/>
                    </a:ext>
                  </a:extLst>
                </a:gridCol>
                <a:gridCol w="1594043">
                  <a:extLst>
                    <a:ext uri="{9D8B030D-6E8A-4147-A177-3AD203B41FA5}">
                      <a16:colId xmlns:a16="http://schemas.microsoft.com/office/drawing/2014/main" val="3671616736"/>
                    </a:ext>
                  </a:extLst>
                </a:gridCol>
                <a:gridCol w="1594043">
                  <a:extLst>
                    <a:ext uri="{9D8B030D-6E8A-4147-A177-3AD203B41FA5}">
                      <a16:colId xmlns:a16="http://schemas.microsoft.com/office/drawing/2014/main" val="4155259106"/>
                    </a:ext>
                  </a:extLst>
                </a:gridCol>
              </a:tblGrid>
              <a:tr h="402397">
                <a:tc>
                  <a:txBody>
                    <a:bodyPr/>
                    <a:lstStyle/>
                    <a:p>
                      <a:r>
                        <a:rPr lang="en-GB" dirty="0" err="1"/>
                        <a:t>icu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8335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99845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7262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8214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95890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82345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7501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05214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37984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90009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265691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35669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983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864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D803C-1AEA-FD41-BDB7-5C86D4C4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1AFA-48B7-3BF0-F0F8-66C08D81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Not </a:t>
            </a:r>
            <a:r>
              <a:rPr lang="en-GB" dirty="0"/>
              <a:t>Tidy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891BC-93CD-79C4-A1A7-1D5E2C8CF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808805-7C92-94AB-BA17-7E2FE9D9A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7380AC-CD22-433F-1049-C462EBC1A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34084"/>
              </p:ext>
            </p:extLst>
          </p:nvPr>
        </p:nvGraphicFramePr>
        <p:xfrm>
          <a:off x="1529772" y="1898068"/>
          <a:ext cx="9132456" cy="28167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152">
                  <a:extLst>
                    <a:ext uri="{9D8B030D-6E8A-4147-A177-3AD203B41FA5}">
                      <a16:colId xmlns:a16="http://schemas.microsoft.com/office/drawing/2014/main" val="574947218"/>
                    </a:ext>
                  </a:extLst>
                </a:gridCol>
                <a:gridCol w="3044152">
                  <a:extLst>
                    <a:ext uri="{9D8B030D-6E8A-4147-A177-3AD203B41FA5}">
                      <a16:colId xmlns:a16="http://schemas.microsoft.com/office/drawing/2014/main" val="4290875663"/>
                    </a:ext>
                  </a:extLst>
                </a:gridCol>
                <a:gridCol w="3044152">
                  <a:extLst>
                    <a:ext uri="{9D8B030D-6E8A-4147-A177-3AD203B41FA5}">
                      <a16:colId xmlns:a16="http://schemas.microsoft.com/office/drawing/2014/main" val="4155259106"/>
                    </a:ext>
                  </a:extLst>
                </a:gridCol>
              </a:tblGrid>
              <a:tr h="402397">
                <a:tc>
                  <a:txBody>
                    <a:bodyPr/>
                    <a:lstStyle/>
                    <a:p>
                      <a:r>
                        <a:rPr lang="en-GB" dirty="0" err="1"/>
                        <a:t>icu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8335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 / 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99845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 / 2700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7262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/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82345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 / 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7501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 / 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90009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 / 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26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785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AA068-409E-F9F6-FC27-A159D5D19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C42-AF1C-B997-0F42-6892394A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6E91-FCB5-37AD-A4AC-9A73B3A2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Consistent data structure means the same tools can be used against data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Each column is a vector, so can use vectorised functions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Tidy data is easy to manipulate and analyse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Tidy data fits with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packages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Most regression and plotting functions can use tidy data directly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Tidy data fits with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packages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BFF11-FF12-23BF-6338-75844061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27AE13-FB04-3FCF-EDEA-54F682B17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63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C649C-50EE-B0E4-99A3-FDB4EED52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F416-A7FA-C13F-4C44-207A3AE1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A72E4-1FD9-3D40-AED0-4653C737C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Tidy data fits with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packages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GB" dirty="0">
                <a:cs typeface="Courier New" panose="02070309020205020404" pitchFamily="49" charset="0"/>
              </a:rPr>
              <a:t> package provides tools to make data tidy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A1E6E-D208-2CD2-855A-F819FE20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4A4FA0B-0340-1C69-4485-D1F8B4725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7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CE970-D2C7-E131-0B2B-8159E87A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A2E-3B49-9FC8-8065-199E5625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5775C-B0DE-D01D-60EE-A6BC5A08C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Packages provide extra functionality to that already included in ‘base R’</a:t>
            </a:r>
          </a:p>
          <a:p>
            <a:r>
              <a:rPr lang="en-GB" dirty="0"/>
              <a:t>For example:</a:t>
            </a:r>
          </a:p>
          <a:p>
            <a:pPr lvl="1"/>
            <a:r>
              <a:rPr lang="en-GB" dirty="0"/>
              <a:t>Data structure manipulation </a:t>
            </a:r>
          </a:p>
          <a:p>
            <a:pPr lvl="1"/>
            <a:r>
              <a:rPr lang="en-GB" dirty="0"/>
              <a:t>Date and time functionality</a:t>
            </a:r>
          </a:p>
          <a:p>
            <a:pPr lvl="1"/>
            <a:r>
              <a:rPr lang="en-GB" dirty="0"/>
              <a:t>Survival analysis</a:t>
            </a:r>
          </a:p>
          <a:p>
            <a:pPr lvl="1"/>
            <a:r>
              <a:rPr lang="en-GB" dirty="0"/>
              <a:t>Bayesian statistics</a:t>
            </a:r>
          </a:p>
          <a:p>
            <a:pPr lvl="1"/>
            <a:r>
              <a:rPr lang="en-GB" dirty="0"/>
              <a:t>Plotting survival curves</a:t>
            </a:r>
          </a:p>
          <a:p>
            <a:pPr lvl="1"/>
            <a:endParaRPr lang="en-GB" dirty="0"/>
          </a:p>
          <a:p>
            <a:r>
              <a:rPr lang="en-GB" dirty="0"/>
              <a:t>Functionality is provided through new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E26E-01A2-23D6-5286-921B1289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AB0B403-ADAB-6FA1-C876-01016DFEC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89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84BD-22E3-D698-368D-C54E301F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7007-5141-6820-9082-B0A085B8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8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</a:rPr>
              <a:t>Mini break!</a:t>
            </a:r>
          </a:p>
        </p:txBody>
      </p:sp>
    </p:spTree>
    <p:extLst>
      <p:ext uri="{BB962C8B-B14F-4D97-AF65-F5344CB8AC3E}">
        <p14:creationId xmlns:p14="http://schemas.microsoft.com/office/powerpoint/2010/main" val="2122123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0FA3E-393B-5719-EAFD-E5CA28659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18DF-4BF2-9D66-10F7-BC0E6DDC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74D0-31CE-6377-1CBA-41C977D76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is package for manipulation of tabular data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It provides a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grammar</a:t>
            </a:r>
            <a:r>
              <a:rPr lang="en-GB" dirty="0">
                <a:cs typeface="Courier New" panose="02070309020205020404" pitchFamily="49" charset="0"/>
              </a:rPr>
              <a:t> of data manipulation, with a  consistent set of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verbs</a:t>
            </a:r>
            <a:r>
              <a:rPr lang="en-GB" dirty="0">
                <a:cs typeface="Courier New" panose="02070309020205020404" pitchFamily="49" charset="0"/>
              </a:rPr>
              <a:t> that help you to perform data manipulation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  <a:hlinkClick r:id="rId2"/>
              </a:rPr>
              <a:t>https://dplyr.tidyverse.org/</a:t>
            </a: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  <a:hlinkClick r:id="rId3"/>
              </a:rPr>
              <a:t>dplyr cheat sheet</a:t>
            </a: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  <a:hlinkClick r:id="rId4"/>
              </a:rPr>
              <a:t>https://r4ds.hadley.nz/data-transform</a:t>
            </a: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08681-48F8-875C-94C1-B2960C4C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9B92600-31BB-9EE9-49F6-CCDC29618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D8A8066-9C48-76B5-F3FE-4C65F490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69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21891-D388-7CFC-29E9-06266DA7E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51A68-07A2-6D6F-0E06-505664AA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9CEF6-9C44-73B2-4887-EB907FD77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endParaRPr lang="en-GB" dirty="0">
              <a:highlight>
                <a:srgbClr val="FFFF00"/>
              </a:highlight>
              <a:cs typeface="Courier New" panose="02070309020205020404" pitchFamily="49" charset="0"/>
            </a:endParaRPr>
          </a:p>
          <a:p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Verbs</a:t>
            </a:r>
            <a:r>
              <a:rPr lang="en-GB" dirty="0">
                <a:cs typeface="Courier New" panose="02070309020205020404" pitchFamily="49" charset="0"/>
              </a:rPr>
              <a:t> that manipulate data are implemented as functions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Pattern of calling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functions  where: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data frame is the first argument to the function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named arguments can modify the behaviour of the function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function returns modified data frame</a:t>
            </a: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23AFD-34BD-AD33-7A80-1CC66C202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6226B8F-1DD5-0F9E-A188-BAEEF487A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B464962-D4E8-94F0-A9CA-E33C3FB6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75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99B7-F112-471B-2FC9-5155C403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13D2-2204-570D-7082-F58BC2E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A0EE5-59DB-3811-E016-DD21F117F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19492-6EA0-2E50-5A57-C3F5D91C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B284A03-9E7F-D273-97FE-03DDAB037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D019038-110C-DF0A-C042-5611AFCA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56338CE-6193-4D71-6457-47E90614E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206243"/>
              </p:ext>
            </p:extLst>
          </p:nvPr>
        </p:nvGraphicFramePr>
        <p:xfrm>
          <a:off x="1399310" y="2571807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7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4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6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875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22602-C1C5-8729-D4AE-EE04E9D49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53EC-6262-5D63-62B5-8A8EFC71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B0615-28BE-2B14-8A5C-38C76346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Operate on rows</a:t>
            </a:r>
          </a:p>
          <a:p>
            <a:endParaRPr lang="en-GB" dirty="0"/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arrange()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changes the ordering of the rows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filter()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picks cases based on their values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distinct()</a:t>
            </a:r>
            <a:r>
              <a:rPr lang="en-GB" dirty="0"/>
              <a:t>	keep rows which are unique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922F5-B773-F5E0-98E4-90ABD5C07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A9575C9-2476-21BB-2F2A-10D560052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77F9525-FF66-AA2E-3289-BD67445B1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490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E0697-A6FD-62CA-A72D-742D4386C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7DC1-0F0D-E45B-0D41-0210A5E0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7DDF-7317-2B48-E4E4-FCB8A68D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arrange()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changes the ordering of the rows of a data frame by the values of selected columns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B8893-DD29-3864-0F61-9798216E6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FB05567-4F04-C274-9A25-2D62AF2CE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AEC29F4-76C7-9904-9926-1ABECAB4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3C0723-16FF-5B22-07E8-1E43B5A099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0126996"/>
              </p:ext>
            </p:extLst>
          </p:nvPr>
        </p:nvGraphicFramePr>
        <p:xfrm>
          <a:off x="1288473" y="4389590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386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F115F-62FA-420C-0A41-8D811373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F654-FFA5-5F2B-DE10-B438B0A9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834C-CEAF-9776-BB48-6638B7A1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filter()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picks cases based on their values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== “M”)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7E390-A0A1-C803-85A4-F5FC5BCA6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7B89FB5-1856-E850-C952-C4BEDC429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F09E076-AF70-B2FE-97F4-7D286DBA1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AE008F-5834-8447-E6CA-62E8DB4158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449835"/>
              </p:ext>
            </p:extLst>
          </p:nvPr>
        </p:nvGraphicFramePr>
        <p:xfrm>
          <a:off x="1288473" y="4389590"/>
          <a:ext cx="844434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644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77A7A-FE0C-F20F-394B-B2FCE4649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7EA3-69C6-FA87-087D-9F308CED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0F84C-E3B9-EB3B-FB5E-8AA690009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distinct()</a:t>
            </a:r>
            <a:r>
              <a:rPr lang="en-GB" dirty="0"/>
              <a:t>	keep rows which are unique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09043-49BD-23DE-2A48-B67E1BCE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B29568-9F2C-A233-BA9B-F72E5ED11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98C625-AAE5-0E5D-4ECB-41D9C0905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703F5A0-50FB-BD75-FD51-7E1A566A6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289375"/>
              </p:ext>
            </p:extLst>
          </p:nvPr>
        </p:nvGraphicFramePr>
        <p:xfrm>
          <a:off x="1288473" y="4389590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833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CFC5-4CB4-85CE-8BD7-82E4AF189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A648-6FB1-6FB3-9C0A-30A17F67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808B1-85AE-CBDB-00C8-96AF1D13A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distinct()</a:t>
            </a:r>
            <a:r>
              <a:rPr lang="en-GB" dirty="0"/>
              <a:t>	keep rows which are unique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C92AA-C9B8-AA71-4803-81539EA3C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DB1202-2D06-EFA2-878C-D161A4C14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D08DFD3-9F06-E2F0-F42D-99C070CFF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504AAA-6A1A-5555-915C-B859D1CB27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7130527"/>
              </p:ext>
            </p:extLst>
          </p:nvPr>
        </p:nvGraphicFramePr>
        <p:xfrm>
          <a:off x="5040457" y="4389590"/>
          <a:ext cx="211108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7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20A50-E3A9-C2B3-2446-2D3DBEB4F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3534-E24E-0524-7D9C-58EBEF8E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0114-54B8-85CB-1628-41ABBF475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distinct()</a:t>
            </a:r>
            <a:r>
              <a:rPr lang="en-GB" dirty="0"/>
              <a:t>	keep rows which are unique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.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keep_all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D2B57-236E-B96F-4534-10F77BC8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5E7CC2-FC0F-7A4D-AF2D-5FFAAA198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F225765-BE98-5BE4-6746-FEBACC61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4DFD91-B6A1-1A2F-5D78-26A7F16D66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295558"/>
              </p:ext>
            </p:extLst>
          </p:nvPr>
        </p:nvGraphicFramePr>
        <p:xfrm>
          <a:off x="1288473" y="4389590"/>
          <a:ext cx="844434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26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1A7F2-D12D-C6FC-FC2A-4E8C635B3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8ADD-73BD-5D87-2D49-E657E9E5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7DC00-C82C-CA18-CAAE-93A812CB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Packages are hosted on CRAN</a:t>
            </a:r>
          </a:p>
          <a:p>
            <a:pPr lvl="1"/>
            <a:r>
              <a:rPr lang="en-GB" b="1" dirty="0"/>
              <a:t>C</a:t>
            </a:r>
            <a:r>
              <a:rPr lang="en-GB" dirty="0"/>
              <a:t>omprehensive </a:t>
            </a:r>
            <a:r>
              <a:rPr lang="en-GB" b="1" dirty="0"/>
              <a:t>R A</a:t>
            </a:r>
            <a:r>
              <a:rPr lang="en-GB" dirty="0"/>
              <a:t>rchive </a:t>
            </a:r>
            <a:r>
              <a:rPr lang="en-GB" b="1" dirty="0"/>
              <a:t>N</a:t>
            </a:r>
            <a:r>
              <a:rPr lang="en-GB" dirty="0"/>
              <a:t>etwork</a:t>
            </a:r>
          </a:p>
          <a:p>
            <a:pPr lvl="1"/>
            <a:endParaRPr lang="en-GB" dirty="0"/>
          </a:p>
          <a:p>
            <a:r>
              <a:rPr lang="en-GB" dirty="0"/>
              <a:t>There are many mirror or copies of this archive</a:t>
            </a:r>
          </a:p>
          <a:p>
            <a:endParaRPr lang="en-GB" dirty="0"/>
          </a:p>
          <a:p>
            <a:r>
              <a:rPr lang="en-GB" dirty="0"/>
              <a:t>For illustration and interest the latest packages:</a:t>
            </a:r>
          </a:p>
          <a:p>
            <a:pPr lvl="1"/>
            <a:r>
              <a:rPr lang="en-GB" dirty="0">
                <a:hlinkClick r:id="rId2"/>
              </a:rPr>
              <a:t>https://cran.r-project.org/web/packages/available_packages_by_date.html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7D8BA-DCCF-72D0-4339-CCE97E40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23E5DD4-C139-85D2-E03F-E5DF0AAD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1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A523E7-E25A-89CE-4E6E-75C50DA9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1C83-5EC6-C419-432A-451E5E7E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 -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C5A0-6CED-DCCD-39B6-E9D3317A3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40274-CD16-47C8-A4CE-8D3CDD64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5703377-FD4F-BB5F-54D1-5CBF777E0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4322D3-902E-9B53-64A8-AF783A6B5AD3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93769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CA123-B011-363B-2121-7C492ADEB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03C20-1A91-0C93-CB31-4E86FDB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3566-03A1-4D37-71A0-5D8DEC1C5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Operate on columns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select()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picks variables based on their names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rename()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>
                <a:cs typeface="Courier New" panose="02070309020205020404" pitchFamily="49" charset="0"/>
              </a:rPr>
              <a:t>rename variables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mutate()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/>
              <a:t>adds new variables that are functions of existing variables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summarise()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reduces multiple values down to a single summary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90D9-8FB5-7B2E-6204-C22B8265C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B307758-E92B-64F1-78F2-18A20FDE8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08C6733-DE4E-E94B-36FD-356E734B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7369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E054-954E-F537-7875-09407FE7A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13B9-5B66-F69A-DBF6-B476E2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399D-3792-A5D5-0290-E3257DD19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select()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picks variables based on their names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Comma separated list of column names 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Or a vector of column names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study_id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D85DB-4E87-28CA-70C6-DEF03CB7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E8F90C7-E229-6C17-1690-8B8887A63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136A8E10-4C19-4BB2-0C69-65980EC901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964209"/>
              </p:ext>
            </p:extLst>
          </p:nvPr>
        </p:nvGraphicFramePr>
        <p:xfrm>
          <a:off x="3984914" y="4408584"/>
          <a:ext cx="42221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571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CB4AD-836F-25C5-E692-994D1C5D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E8C7-357F-F860-874E-4390943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86941-1E59-6643-32A4-A8CF14DD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select()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picks variables based on their names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Can also remove columns with a minus sign prefix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study_id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AB0C0-8FF7-BBF6-E633-9262B6014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828711-EE31-1A3F-8812-16294EAA8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07C2502-F9C0-C8B5-269E-FF9D07F328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506601"/>
              </p:ext>
            </p:extLst>
          </p:nvPr>
        </p:nvGraphicFramePr>
        <p:xfrm>
          <a:off x="2929371" y="4389590"/>
          <a:ext cx="633325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63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57BE0-07D2-02D7-E147-E275648D2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E441-9C48-3AA2-DE71-18146045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FF1E3-7FFC-A49C-A731-2B4A955A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rename()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>
                <a:cs typeface="Courier New" panose="02070309020205020404" pitchFamily="49" charset="0"/>
              </a:rPr>
              <a:t>rename variables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Note order of </a:t>
            </a:r>
            <a:r>
              <a:rPr lang="en-GB" dirty="0" err="1">
                <a:cs typeface="Courier New" panose="02070309020205020404" pitchFamily="49" charset="0"/>
              </a:rPr>
              <a:t>new_name</a:t>
            </a:r>
            <a:r>
              <a:rPr lang="en-GB" dirty="0">
                <a:cs typeface="Courier New" panose="02070309020205020404" pitchFamily="49" charset="0"/>
              </a:rPr>
              <a:t> = </a:t>
            </a:r>
            <a:r>
              <a:rPr lang="en-GB" dirty="0" err="1">
                <a:cs typeface="Courier New" panose="02070309020205020404" pitchFamily="49" charset="0"/>
              </a:rPr>
              <a:t>old_name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rename(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age_years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D6A39-BF60-2058-C4B6-372EE37B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14B1628-81C3-48D6-5B34-99AD2EC8F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018FFB-8430-EF7C-C61B-2CEC1C2107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050990"/>
              </p:ext>
            </p:extLst>
          </p:nvPr>
        </p:nvGraphicFramePr>
        <p:xfrm>
          <a:off x="1399310" y="4165080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age_years</a:t>
                      </a:r>
                      <a:endParaRPr lang="en-GB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7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4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6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8327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A1D9C-76A5-02F6-57F8-677C8383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540E-D3D1-C1D9-A4C1-2F72A8FA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0F749-18C8-1554-D8D3-BFA82975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mutate()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/>
              <a:t>adds new variables that are functions of existing variables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weight_lb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* 2.2)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3F274-DA7F-0A3C-9398-9411C88A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FFDBFBB-EE49-8A91-C30C-C97602B14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8FD156-F2E9-5E79-CDFD-7CEE7D59A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076540"/>
              </p:ext>
            </p:extLst>
          </p:nvPr>
        </p:nvGraphicFramePr>
        <p:xfrm>
          <a:off x="1873828" y="4165080"/>
          <a:ext cx="844434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8869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1688869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1688869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1688869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  <a:gridCol w="1688869">
                  <a:extLst>
                    <a:ext uri="{9D8B030D-6E8A-4147-A177-3AD203B41FA5}">
                      <a16:colId xmlns:a16="http://schemas.microsoft.com/office/drawing/2014/main" val="2302524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weight_lb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7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4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264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76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6659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540DE-A0C1-4180-5CD4-6AFDCBEC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B6A4-98A9-F4B3-FAE2-5BDE41AE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1295-EA6A-A6C8-3C34-AF9B7F760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if_else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cs typeface="Courier New" panose="02070309020205020404" pitchFamily="49" charset="0"/>
              </a:rPr>
              <a:t>allows conditional mutation of data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if_else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sex == "M",   	# condition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+ 10,	# if TRUE use this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# if FALSE use this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01F2C-F1CD-9875-A329-441AF648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D73DAB-D8D4-3535-D554-092ED81FA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652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BF50E-C048-E764-4F71-86F80868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D320-F727-821A-88BB-3D81BFBF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2EBF4-9FAA-3EE4-9FCA-DC169D85C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if_else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cs typeface="Courier New" panose="02070309020205020404" pitchFamily="49" charset="0"/>
              </a:rPr>
              <a:t>allows conditional mutation of data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FC08D-C897-2909-A1A6-B8BAFB223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890451-0C2E-F6D7-1C5C-68CFB5BA8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F6ABBF4-EFC3-70DE-0F96-862B126577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994357"/>
              </p:ext>
            </p:extLst>
          </p:nvPr>
        </p:nvGraphicFramePr>
        <p:xfrm>
          <a:off x="1873828" y="3225800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069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C9625-6C3F-51AE-4A34-BE86798C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7A72-1708-9396-B515-EA5A59AA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40900-A498-EB0F-648B-071352B36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is an essential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cs typeface="Courier New" panose="02070309020205020404" pitchFamily="49" charset="0"/>
              </a:rPr>
              <a:t>There are many more functions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cs typeface="Courier New" panose="02070309020205020404" pitchFamily="49" charset="0"/>
                <a:hlinkClick r:id="rId2"/>
              </a:rPr>
              <a:t>Dplyr cheat sheet </a:t>
            </a:r>
            <a:r>
              <a:rPr lang="en-GB" dirty="0">
                <a:cs typeface="Courier New" panose="02070309020205020404" pitchFamily="49" charset="0"/>
              </a:rPr>
              <a:t>is essential reading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4FA6E-E63B-BD11-5589-53768AAF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AC4F85-ECD7-0D9F-2765-35787F60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7DE0F68-2D3C-6FC0-C615-CA5D28466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265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1F1C1-26F4-9D3A-8D2C-DCECEA53C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FBD8-8B4A-33E4-785E-E3F2A9834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18B52-E10C-5AB8-03C2-7E610BBD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cs typeface="Courier New" panose="02070309020205020404" pitchFamily="49" charset="0"/>
              </a:rPr>
              <a:t> does not only work on data frames!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 same grammar and verbs can be used against databases or other implementations of rectangular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EF1D0-A7DD-E72B-B9C5-87687067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653F84-FA97-F483-1CAB-334DB7AA9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68FEA60-62FC-8ECA-2808-B799C8EA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286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754B-6693-0E7C-A50C-CC0422681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2DBA-1544-CE0B-3726-179ECF00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5DA3D-0D21-1C0B-1CCD-DC399999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 has built in data sets in base R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data()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iris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Packages can provide data sets:</a:t>
            </a:r>
          </a:p>
          <a:p>
            <a:pPr lvl="1"/>
            <a:r>
              <a:rPr lang="en-GB" dirty="0"/>
              <a:t>As examples to demonstrate the functionality of a package</a:t>
            </a:r>
          </a:p>
          <a:p>
            <a:pPr lvl="1"/>
            <a:r>
              <a:rPr lang="en-GB" dirty="0"/>
              <a:t>As the primary reason for the package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9A99B-7CB3-AC11-7C62-09C4170F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7C53F09-E2B5-BE0E-7AB5-E0A6919FF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441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976D4E-2F8F-AC12-8D66-88F95F9B7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CA28-FE90-50C4-3C41-7EA90D95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 -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54BE8-DFE2-DEB8-73D7-1DE66B5C8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E6943-BB68-5DB9-6286-609F8966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453CC8-4B36-5BF4-44BD-D31F63FEC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43510C-0A2C-3C5C-C4A8-846AC3C5A4F3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110247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FF71B-A60E-723C-BADA-C9DE806B0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BC26-AA9F-B0C1-CCE9-DC4285BB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78CD-BAC0-3A94-32AA-655482401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A common pattern is to apply a sequence of functions to some data, creating intermediate data frames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mutate(</a:t>
            </a:r>
            <a:r>
              <a:rPr lang="en-GB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weight_lb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2.2)</a:t>
            </a:r>
          </a:p>
          <a:p>
            <a:pPr marL="0" indent="0">
              <a:buNone/>
            </a:pPr>
            <a:r>
              <a:rPr lang="en-GB" sz="20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my_new_new_dataframe</a:t>
            </a:r>
            <a:r>
              <a:rPr lang="en-GB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filter(</a:t>
            </a:r>
            <a:r>
              <a:rPr lang="en-GB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sex == “M”)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ECBE4-7796-6621-898D-AEE37FAF4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6B38A3-C14E-D32F-1927-CC3618206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405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D684F-BD53-FE26-59E1-B276F446C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23CF-4C11-79A9-84DF-4888AB47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C985-D9E2-30F8-2853-250239FF3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cs typeface="Courier New" panose="02070309020205020404" pitchFamily="49" charset="0"/>
              </a:rPr>
              <a:t>This is costly in terms of memory and names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If the data frames are large and the temporary data frames are only used once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Hard to read</a:t>
            </a:r>
          </a:p>
          <a:p>
            <a:r>
              <a:rPr lang="en-GB" dirty="0">
                <a:cs typeface="Courier New" panose="02070309020205020404" pitchFamily="49" charset="0"/>
              </a:rPr>
              <a:t>Could nest the functions:</a:t>
            </a:r>
          </a:p>
          <a:p>
            <a:pPr marL="0" indent="0">
              <a:buNone/>
            </a:pPr>
            <a:r>
              <a:rPr lang="en-GB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filter(</a:t>
            </a:r>
            <a:r>
              <a:rPr lang="en-GB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  <a:r>
              <a:rPr lang="en-GB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weight_lb</a:t>
            </a:r>
            <a:r>
              <a:rPr lang="en-GB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 2.2)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sex == “M”)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This is even harder to read!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This is just two nested functions, we often will have many more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B88D7-AECA-F0BE-0480-CE923F76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EF6A2CF-AF03-8031-74BE-108484BE0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373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79F6F-53AC-E1AB-456C-C9A460D5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F2CF-589D-1023-17D0-5C2221C3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9DA80-BB68-6E73-7EC4-E088ADCE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Use the pipe operator to pass the results of one function to the next</a:t>
            </a:r>
          </a:p>
          <a:p>
            <a:pPr marL="0" indent="0" algn="ctr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|&gt;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|&gt; </a:t>
            </a:r>
            <a:r>
              <a:rPr lang="en-GB" dirty="0">
                <a:cs typeface="Courier New" panose="02070309020205020404" pitchFamily="49" charset="0"/>
              </a:rPr>
              <a:t>is part of base R</a:t>
            </a:r>
          </a:p>
          <a:p>
            <a:r>
              <a:rPr lang="en-GB" dirty="0">
                <a:cs typeface="Courier New" panose="02070309020205020404" pitchFamily="49" charset="0"/>
              </a:rPr>
              <a:t>Older version is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Imported by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set of packages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|&gt;</a:t>
            </a:r>
            <a:r>
              <a:rPr lang="en-GB" dirty="0">
                <a:cs typeface="Courier New" panose="02070309020205020404" pitchFamily="49" charset="0"/>
              </a:rPr>
              <a:t>   or 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r>
              <a:rPr lang="en-GB" dirty="0">
                <a:cs typeface="Courier New" panose="02070309020205020404" pitchFamily="49" charset="0"/>
              </a:rPr>
              <a:t>RStudio keyboard short cut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Ctrl-Shift M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33F55-8F31-DA8C-EA07-226AA696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0DC1043-39E5-3BB8-25DC-48F14B0F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34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49D8A-23A6-F990-EA36-EC0CB0833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590F-EDB5-F212-38AC-2F43C0A7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3E66D-9E82-4D17-D619-D16A88BE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mutate(</a:t>
            </a:r>
            <a:r>
              <a:rPr lang="en-GB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weight_lb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2.2)</a:t>
            </a:r>
          </a:p>
          <a:p>
            <a:pPr marL="0" indent="0">
              <a:buNone/>
            </a:pPr>
            <a:r>
              <a:rPr lang="en-GB" sz="20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my_new_new_dataframe</a:t>
            </a:r>
            <a:r>
              <a:rPr lang="en-GB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filter(</a:t>
            </a:r>
            <a:r>
              <a:rPr lang="en-GB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sex == “M”)</a:t>
            </a: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cs typeface="Courier New" panose="02070309020205020404" pitchFamily="49" charset="0"/>
              </a:rPr>
              <a:t>Becomes</a:t>
            </a: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8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8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28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|&gt;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mutate(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weight_lb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* 2.2) </a:t>
            </a:r>
            <a:r>
              <a:rPr lang="en-GB" sz="28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|&gt;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filter(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sex == “M”)</a:t>
            </a: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7BB49-40BE-8C43-A3CB-BC2D3D76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9A2A1B2-CFDC-4FFB-711D-A9FB09FB9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593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43024-2F9B-77D6-8B16-697837197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7003-6116-FB78-5A81-D6C56685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517D3-209E-81E5-1E71-A9589214F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Use the pipe operator to pass data, or the results of a function, in to another function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|&gt;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filter(sex==“M”)</a:t>
            </a: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009E7-644E-D112-016A-CC91D739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6FE902-16E2-E4FF-CE9E-95F8AF3B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66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E6432-CC1E-E63F-229D-398001D8A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2FC1-7365-037E-0ACE-E77B879A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0521A-6F6C-5152-D1FD-A970EB0B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3600" dirty="0">
                <a:cs typeface="Courier New" panose="02070309020205020404" pitchFamily="49" charset="0"/>
              </a:rPr>
              <a:t>LHS  |&gt;  RHS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 function on the left-hand side (LHS) of a pipe returns an object.</a:t>
            </a:r>
          </a:p>
          <a:p>
            <a:r>
              <a:rPr lang="en-GB" dirty="0">
                <a:cs typeface="Courier New" panose="02070309020205020404" pitchFamily="49" charset="0"/>
              </a:rPr>
              <a:t> The pipe sends that object, to the first argument of the function on the right-hand side (RHS)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functions all expect data as the first argument, so they are compatible with the pipe</a:t>
            </a:r>
          </a:p>
          <a:p>
            <a:r>
              <a:rPr lang="en-GB" dirty="0">
                <a:cs typeface="Courier New" panose="02070309020205020404" pitchFamily="49" charset="0"/>
              </a:rPr>
              <a:t>Syntactic sugar!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20976-72B0-D180-2D7D-3F226DA2A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057B773-7479-F5AA-B2D2-C73AD7C2C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35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2BD77-4C77-FBBB-EC16-EC7F535C7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1664-A542-0459-2735-5AC2ADF8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03CC-BE18-3A9C-251B-64E04F2BA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6742A-3D94-F5D0-8169-22D6E73E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F58F156-E656-EB81-EFBC-F2B084208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766B2-5C81-4396-96C0-F41654F22A0D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9752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DC99-626E-394B-5C3B-FC51DAD5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AB6F-BC37-08DD-DCFC-77A71BB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21EA-DA21-01B9-6B3A-5204F1130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" action="ppaction://noaction"/>
              </a:rPr>
              <a:t>R for Data Science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2"/>
              </a:rPr>
              <a:t>tidyverse.org</a:t>
            </a:r>
            <a:endParaRPr lang="en-GB" dirty="0"/>
          </a:p>
          <a:p>
            <a:endParaRPr lang="en-GB" dirty="0"/>
          </a:p>
          <a:p>
            <a:r>
              <a:rPr lang="en-GB" dirty="0">
                <a:cs typeface="Courier New" panose="02070309020205020404" pitchFamily="49" charset="0"/>
                <a:hlinkClick r:id="rId3"/>
              </a:rPr>
              <a:t>Tidy data</a:t>
            </a:r>
            <a:endParaRPr lang="en-GB" dirty="0"/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3B761-8EDC-21F0-C454-552EF38A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9F7237C-FC94-330E-1508-4F97D7846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8" name="Picture 4" descr="Buy from amazon">
            <a:extLst>
              <a:ext uri="{FF2B5EF4-FFF2-40B4-BE49-F238E27FC236}">
                <a16:creationId xmlns:a16="http://schemas.microsoft.com/office/drawing/2014/main" id="{3190F4D6-DACA-57C2-B411-B60F3D161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69" y="1158587"/>
            <a:ext cx="317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172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972F2-71B7-EEEF-1972-0C8724FC7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E773-943D-A717-E8D0-B85FDD50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9CEC-6E45-17D1-9E23-199278F40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Installing packages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Load packages into your R environment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03691-950B-054D-3911-B684514C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281473-EA0D-64C9-2C87-F0DC9D155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6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7959</TotalTime>
  <Words>3501</Words>
  <Application>Microsoft Macintosh PowerPoint</Application>
  <PresentationFormat>Widescreen</PresentationFormat>
  <Paragraphs>942</Paragraphs>
  <Slides>88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Aptos</vt:lpstr>
      <vt:lpstr>Aptos Display</vt:lpstr>
      <vt:lpstr>Arial</vt:lpstr>
      <vt:lpstr>Cambria Math</vt:lpstr>
      <vt:lpstr>Courier New</vt:lpstr>
      <vt:lpstr>Office Theme</vt:lpstr>
      <vt:lpstr>Introduction to R</vt:lpstr>
      <vt:lpstr>Session 2 - Objectives</vt:lpstr>
      <vt:lpstr>Session Format</vt:lpstr>
      <vt:lpstr>Session Setup</vt:lpstr>
      <vt:lpstr>Packages</vt:lpstr>
      <vt:lpstr>Packages</vt:lpstr>
      <vt:lpstr>Packages</vt:lpstr>
      <vt:lpstr>Packages</vt:lpstr>
      <vt:lpstr>Packages</vt:lpstr>
      <vt:lpstr>Packages</vt:lpstr>
      <vt:lpstr>Tidyverse</vt:lpstr>
      <vt:lpstr>Tidyverse</vt:lpstr>
      <vt:lpstr>Tidyverse</vt:lpstr>
      <vt:lpstr>Tidyverse</vt:lpstr>
      <vt:lpstr>Packages and tidyverse</vt:lpstr>
      <vt:lpstr>Data types</vt:lpstr>
      <vt:lpstr>Strings</vt:lpstr>
      <vt:lpstr>Strings</vt:lpstr>
      <vt:lpstr>Strings - examples</vt:lpstr>
      <vt:lpstr>PowerPoint Presentation</vt:lpstr>
      <vt:lpstr>PowerPoint Presentation</vt:lpstr>
      <vt:lpstr>Data types and strings</vt:lpstr>
      <vt:lpstr>Dates and Times</vt:lpstr>
      <vt:lpstr>Dates and Times</vt:lpstr>
      <vt:lpstr>PowerPoint Presentation</vt:lpstr>
      <vt:lpstr>Dates and Times</vt:lpstr>
      <vt:lpstr>Dates and Times</vt:lpstr>
      <vt:lpstr>Timespans</vt:lpstr>
      <vt:lpstr>PowerPoint Presentation</vt:lpstr>
      <vt:lpstr>Dates and Times</vt:lpstr>
      <vt:lpstr>Factors</vt:lpstr>
      <vt:lpstr>Factors</vt:lpstr>
      <vt:lpstr>Convert data types</vt:lpstr>
      <vt:lpstr>More data structures and data types</vt:lpstr>
      <vt:lpstr>Factors and type conversions</vt:lpstr>
      <vt:lpstr>Missing data</vt:lpstr>
      <vt:lpstr>Missing data</vt:lpstr>
      <vt:lpstr>Missing data</vt:lpstr>
      <vt:lpstr>End of Part 1</vt:lpstr>
      <vt:lpstr>End of Part 1</vt:lpstr>
      <vt:lpstr>Rectangular data</vt:lpstr>
      <vt:lpstr>Rectangular data</vt:lpstr>
      <vt:lpstr>Rectangular data</vt:lpstr>
      <vt:lpstr>Rectangular data – useful functions</vt:lpstr>
      <vt:lpstr>Rectangular data – useful functions</vt:lpstr>
      <vt:lpstr>data.frame</vt:lpstr>
      <vt:lpstr>Indexing data.frame</vt:lpstr>
      <vt:lpstr>Indexing data.frame</vt:lpstr>
      <vt:lpstr>Indexing data.frame</vt:lpstr>
      <vt:lpstr>Indexing data.frame</vt:lpstr>
      <vt:lpstr>Indexing data.frame</vt:lpstr>
      <vt:lpstr>Indexing data.frame</vt:lpstr>
      <vt:lpstr>Tidy data</vt:lpstr>
      <vt:lpstr>Tidy data</vt:lpstr>
      <vt:lpstr>Tidy data</vt:lpstr>
      <vt:lpstr>Not Tidy data</vt:lpstr>
      <vt:lpstr>Not Tidy data</vt:lpstr>
      <vt:lpstr>Tidy data</vt:lpstr>
      <vt:lpstr>Tidy data</vt:lpstr>
      <vt:lpstr>Mini break!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 - rows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 - columns</vt:lpstr>
      <vt:lpstr>The pipe |&gt;</vt:lpstr>
      <vt:lpstr>The pipe |&gt;</vt:lpstr>
      <vt:lpstr>The pipe |&gt;</vt:lpstr>
      <vt:lpstr>The pipe |&gt;</vt:lpstr>
      <vt:lpstr>The pipe |&gt;</vt:lpstr>
      <vt:lpstr>The pipe |&gt;</vt:lpstr>
      <vt:lpstr>The pipe |&gt;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Sanderson Barnaby</dc:creator>
  <cp:lastModifiedBy>Sanderson Barnaby</cp:lastModifiedBy>
  <cp:revision>58</cp:revision>
  <dcterms:created xsi:type="dcterms:W3CDTF">2024-11-12T15:25:17Z</dcterms:created>
  <dcterms:modified xsi:type="dcterms:W3CDTF">2024-11-21T08:50:07Z</dcterms:modified>
</cp:coreProperties>
</file>